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06"/>
  </p:notesMasterIdLst>
  <p:sldIdLst>
    <p:sldId id="256" r:id="rId2"/>
    <p:sldId id="257" r:id="rId3"/>
    <p:sldId id="260" r:id="rId4"/>
    <p:sldId id="858" r:id="rId5"/>
    <p:sldId id="859" r:id="rId6"/>
    <p:sldId id="860" r:id="rId7"/>
    <p:sldId id="854" r:id="rId8"/>
    <p:sldId id="861" r:id="rId9"/>
    <p:sldId id="862" r:id="rId10"/>
    <p:sldId id="863" r:id="rId11"/>
    <p:sldId id="864" r:id="rId12"/>
    <p:sldId id="865" r:id="rId13"/>
    <p:sldId id="866" r:id="rId14"/>
    <p:sldId id="867" r:id="rId15"/>
    <p:sldId id="869" r:id="rId16"/>
    <p:sldId id="870" r:id="rId17"/>
    <p:sldId id="871" r:id="rId18"/>
    <p:sldId id="872" r:id="rId19"/>
    <p:sldId id="949" r:id="rId20"/>
    <p:sldId id="950" r:id="rId21"/>
    <p:sldId id="952" r:id="rId22"/>
    <p:sldId id="953" r:id="rId23"/>
    <p:sldId id="954" r:id="rId24"/>
    <p:sldId id="955" r:id="rId25"/>
    <p:sldId id="956" r:id="rId26"/>
    <p:sldId id="957" r:id="rId27"/>
    <p:sldId id="958" r:id="rId28"/>
    <p:sldId id="868" r:id="rId29"/>
    <p:sldId id="959" r:id="rId30"/>
    <p:sldId id="960" r:id="rId31"/>
    <p:sldId id="961" r:id="rId32"/>
    <p:sldId id="962" r:id="rId33"/>
    <p:sldId id="873" r:id="rId34"/>
    <p:sldId id="876" r:id="rId35"/>
    <p:sldId id="874" r:id="rId36"/>
    <p:sldId id="875" r:id="rId37"/>
    <p:sldId id="877" r:id="rId38"/>
    <p:sldId id="878" r:id="rId39"/>
    <p:sldId id="879" r:id="rId40"/>
    <p:sldId id="880" r:id="rId41"/>
    <p:sldId id="882" r:id="rId42"/>
    <p:sldId id="883" r:id="rId43"/>
    <p:sldId id="963" r:id="rId44"/>
    <p:sldId id="884" r:id="rId45"/>
    <p:sldId id="885" r:id="rId46"/>
    <p:sldId id="886" r:id="rId47"/>
    <p:sldId id="887" r:id="rId48"/>
    <p:sldId id="888" r:id="rId49"/>
    <p:sldId id="889" r:id="rId50"/>
    <p:sldId id="890" r:id="rId51"/>
    <p:sldId id="895" r:id="rId52"/>
    <p:sldId id="896" r:id="rId53"/>
    <p:sldId id="897" r:id="rId54"/>
    <p:sldId id="898" r:id="rId55"/>
    <p:sldId id="899" r:id="rId56"/>
    <p:sldId id="900" r:id="rId57"/>
    <p:sldId id="901" r:id="rId58"/>
    <p:sldId id="902" r:id="rId59"/>
    <p:sldId id="903" r:id="rId60"/>
    <p:sldId id="904" r:id="rId61"/>
    <p:sldId id="964" r:id="rId62"/>
    <p:sldId id="965" r:id="rId63"/>
    <p:sldId id="966" r:id="rId64"/>
    <p:sldId id="967" r:id="rId65"/>
    <p:sldId id="968" r:id="rId66"/>
    <p:sldId id="969" r:id="rId67"/>
    <p:sldId id="970" r:id="rId68"/>
    <p:sldId id="971" r:id="rId69"/>
    <p:sldId id="972" r:id="rId70"/>
    <p:sldId id="973" r:id="rId71"/>
    <p:sldId id="974" r:id="rId72"/>
    <p:sldId id="975" r:id="rId73"/>
    <p:sldId id="976" r:id="rId74"/>
    <p:sldId id="918" r:id="rId75"/>
    <p:sldId id="919" r:id="rId76"/>
    <p:sldId id="920" r:id="rId77"/>
    <p:sldId id="922" r:id="rId78"/>
    <p:sldId id="923" r:id="rId79"/>
    <p:sldId id="924" r:id="rId80"/>
    <p:sldId id="925" r:id="rId81"/>
    <p:sldId id="926" r:id="rId82"/>
    <p:sldId id="927" r:id="rId83"/>
    <p:sldId id="978" r:id="rId84"/>
    <p:sldId id="929" r:id="rId85"/>
    <p:sldId id="930" r:id="rId86"/>
    <p:sldId id="931" r:id="rId87"/>
    <p:sldId id="932" r:id="rId88"/>
    <p:sldId id="933" r:id="rId89"/>
    <p:sldId id="934" r:id="rId90"/>
    <p:sldId id="979" r:id="rId91"/>
    <p:sldId id="936" r:id="rId92"/>
    <p:sldId id="937" r:id="rId93"/>
    <p:sldId id="938" r:id="rId94"/>
    <p:sldId id="939" r:id="rId95"/>
    <p:sldId id="940" r:id="rId96"/>
    <p:sldId id="941" r:id="rId97"/>
    <p:sldId id="942" r:id="rId98"/>
    <p:sldId id="943" r:id="rId99"/>
    <p:sldId id="944" r:id="rId100"/>
    <p:sldId id="945" r:id="rId101"/>
    <p:sldId id="946" r:id="rId102"/>
    <p:sldId id="851" r:id="rId103"/>
    <p:sldId id="330" r:id="rId104"/>
    <p:sldId id="331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437AD-7E34-4CD1-9648-71AE380B6D6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3A69-7EA7-4A84-97BE-C5D1517C4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38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E3A69-7EA7-4A84-97BE-C5D1517C44C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2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E3A69-7EA7-4A84-97BE-C5D1517C44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48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97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7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06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3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201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95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93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9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1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4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5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6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7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2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7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2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AF549-A361-4AD6-80ED-7AF8B5A58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2633" y="949230"/>
            <a:ext cx="8915399" cy="2262781"/>
          </a:xfrm>
        </p:spPr>
        <p:txBody>
          <a:bodyPr/>
          <a:lstStyle/>
          <a:p>
            <a:pPr algn="ctr"/>
            <a:r>
              <a:rPr lang="en-US" altLang="zh-CN" dirty="0"/>
              <a:t>Ubuntu Linux </a:t>
            </a:r>
            <a:r>
              <a:rPr lang="zh-CN" altLang="en-US" dirty="0"/>
              <a:t>基础教程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zh-CN" altLang="en-US" sz="4400" dirty="0"/>
              <a:t>第</a:t>
            </a:r>
            <a:r>
              <a:rPr lang="en-US" altLang="zh-CN" sz="4400" dirty="0"/>
              <a:t>2</a:t>
            </a:r>
            <a:r>
              <a:rPr lang="zh-CN" altLang="en-US" sz="4400" dirty="0"/>
              <a:t>版  慕课版）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E27B5E-E64F-4526-8025-9F5BA32E2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4552" y="4366412"/>
            <a:ext cx="8915399" cy="1126283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b="1" dirty="0">
                <a:solidFill>
                  <a:schemeClr val="tx1"/>
                </a:solidFill>
              </a:rPr>
              <a:t>邓淼磊  马宏琳  主编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r"/>
            <a:r>
              <a:rPr lang="zh-CN" altLang="en-US" b="1" dirty="0">
                <a:solidFill>
                  <a:schemeClr val="tx1"/>
                </a:solidFill>
              </a:rPr>
              <a:t>阎磊 副主编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r"/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清华大学出版社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294395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文本框 3">
            <a:extLst>
              <a:ext uri="{FF2B5EF4-FFF2-40B4-BE49-F238E27FC236}">
                <a16:creationId xmlns:a16="http://schemas.microsoft.com/office/drawing/2014/main" id="{F4AE3E3B-1E79-4F0F-A913-718811D1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7" y="5885314"/>
            <a:ext cx="2946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 命令ls -l的执行效果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1839A53-9CB7-4EC2-AD82-35444E17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792" y="600533"/>
            <a:ext cx="9164959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参数为空，即没有指定文件或目录时，显示当前目录中的文件列表信息。下面以命令</a:t>
            </a:r>
            <a:r>
              <a:rPr lang="en-US" altLang="zh-CN" sz="2400" dirty="0"/>
              <a:t>ls -l</a:t>
            </a:r>
            <a:r>
              <a:rPr lang="zh-CN" altLang="en-US" sz="2400" dirty="0"/>
              <a:t>为例，进行演示说明，如图</a:t>
            </a:r>
            <a:r>
              <a:rPr lang="en-US" altLang="zh-CN" sz="2400" dirty="0"/>
              <a:t>4-4</a:t>
            </a:r>
            <a:r>
              <a:rPr lang="zh-CN" altLang="en-US" sz="2400" dirty="0"/>
              <a:t>所示。</a:t>
            </a:r>
          </a:p>
        </p:txBody>
      </p:sp>
      <p:pic>
        <p:nvPicPr>
          <p:cNvPr id="16385" name="图片 1">
            <a:extLst>
              <a:ext uri="{FF2B5EF4-FFF2-40B4-BE49-F238E27FC236}">
                <a16:creationId xmlns:a16="http://schemas.microsoft.com/office/drawing/2014/main" id="{1166B1FE-38ED-4E18-AA90-6FE862C2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79" y="1881423"/>
            <a:ext cx="7520682" cy="371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内容占位符 -2147482574">
            <a:extLst>
              <a:ext uri="{FF2B5EF4-FFF2-40B4-BE49-F238E27FC236}">
                <a16:creationId xmlns:a16="http://schemas.microsoft.com/office/drawing/2014/main" id="{59826797-E0E3-48F6-8F10-74492165E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1054" y="1485900"/>
            <a:ext cx="8421345" cy="2819400"/>
          </a:xfrm>
          <a:solidFill>
            <a:srgbClr val="FFFFFF"/>
          </a:solidFill>
        </p:spPr>
      </p:pic>
      <p:sp>
        <p:nvSpPr>
          <p:cNvPr id="108547" name="文本框 3">
            <a:extLst>
              <a:ext uri="{FF2B5EF4-FFF2-40B4-BE49-F238E27FC236}">
                <a16:creationId xmlns:a16="http://schemas.microsoft.com/office/drawing/2014/main" id="{6D92CABC-3AFF-422D-B06A-E43FC34A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221" y="4305300"/>
            <a:ext cx="4325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-47 date命令查看当前的日期和时间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内容占位符 -2147482583">
            <a:extLst>
              <a:ext uri="{FF2B5EF4-FFF2-40B4-BE49-F238E27FC236}">
                <a16:creationId xmlns:a16="http://schemas.microsoft.com/office/drawing/2014/main" id="{2B0117CC-096A-403B-9062-0C98FBB363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2507" y="1016771"/>
            <a:ext cx="7294652" cy="3373540"/>
          </a:xfrm>
          <a:solidFill>
            <a:srgbClr val="FFFFFF"/>
          </a:solidFill>
        </p:spPr>
      </p:pic>
      <p:sp>
        <p:nvSpPr>
          <p:cNvPr id="109571" name="文本框 3">
            <a:extLst>
              <a:ext uri="{FF2B5EF4-FFF2-40B4-BE49-F238E27FC236}">
                <a16:creationId xmlns:a16="http://schemas.microsoft.com/office/drawing/2014/main" id="{87D019C2-36F1-44AB-95B1-29F3476B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9" y="4508500"/>
            <a:ext cx="40943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-48 date命令设置系统时间和日期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>
            <a:extLst>
              <a:ext uri="{FF2B5EF4-FFF2-40B4-BE49-F238E27FC236}">
                <a16:creationId xmlns:a16="http://schemas.microsoft.com/office/drawing/2014/main" id="{BE31A5DE-A5BD-4788-BFD1-42F6BB5E5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0816" y="527128"/>
            <a:ext cx="8911687" cy="1280890"/>
          </a:xfrm>
        </p:spPr>
        <p:txBody>
          <a:bodyPr/>
          <a:lstStyle/>
          <a:p>
            <a:pPr algn="ctr"/>
            <a:r>
              <a:rPr lang="zh-CN" altLang="en-US" dirty="0"/>
              <a:t>本章小结</a:t>
            </a:r>
          </a:p>
        </p:txBody>
      </p:sp>
      <p:sp>
        <p:nvSpPr>
          <p:cNvPr id="35842" name="内容占位符 2">
            <a:extLst>
              <a:ext uri="{FF2B5EF4-FFF2-40B4-BE49-F238E27FC236}">
                <a16:creationId xmlns:a16="http://schemas.microsoft.com/office/drawing/2014/main" id="{65552145-5F2B-4B94-A24B-3C53B74CF3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2358" y="1905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    本章介绍了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操作系统的</a:t>
            </a:r>
            <a:r>
              <a:rPr lang="zh-CN" altLang="en-US" sz="2400" dirty="0">
                <a:solidFill>
                  <a:srgbClr val="FF0000"/>
                </a:solidFill>
              </a:rPr>
              <a:t>常用命令</a:t>
            </a:r>
            <a:r>
              <a:rPr lang="zh-CN" altLang="en-US" sz="2400" dirty="0">
                <a:solidFill>
                  <a:schemeClr val="tx1"/>
                </a:solidFill>
              </a:rPr>
              <a:t>，主要包括</a:t>
            </a:r>
            <a:r>
              <a:rPr lang="zh-CN" altLang="en-US" sz="2400" u="sng" dirty="0">
                <a:solidFill>
                  <a:schemeClr val="tx1"/>
                </a:solidFill>
              </a:rPr>
              <a:t>管理文件和目录的命令、权限设置命令、管理磁盘空间的命令、其它关于文件备份和压缩命令、有关关机和查看系统信息的命令等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    通过这些常用命令的练习，可以为使用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操作系统打下坚实的基础。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0B140-17C9-4454-9B27-72E1ABD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253" y="637965"/>
            <a:ext cx="8911687" cy="834820"/>
          </a:xfrm>
        </p:spPr>
        <p:txBody>
          <a:bodyPr/>
          <a:lstStyle/>
          <a:p>
            <a:pPr algn="ctr"/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6260D-81E7-4F26-B4C2-74F556365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66464"/>
            <a:ext cx="8915400" cy="511653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题目：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Linux</a:t>
            </a:r>
            <a:r>
              <a:rPr lang="zh-CN" altLang="en-US" sz="2400" dirty="0">
                <a:solidFill>
                  <a:srgbClr val="FF0000"/>
                </a:solidFill>
              </a:rPr>
              <a:t>下常用命令的操作。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要求：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）写出以下管理文件和目录命令的作用，抓图显示执行的结果。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/>
                </a:solidFill>
              </a:rPr>
              <a:t>pwd</a:t>
            </a:r>
            <a:r>
              <a:rPr lang="en-US" altLang="zh-CN" sz="2400" dirty="0">
                <a:solidFill>
                  <a:schemeClr val="tx1"/>
                </a:solidFill>
              </a:rPr>
              <a:t>  cd  ls  cat   grep   cp  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）写出利用</a:t>
            </a:r>
            <a:r>
              <a:rPr lang="en-US" altLang="zh-CN" sz="2400" dirty="0">
                <a:solidFill>
                  <a:schemeClr val="tx1"/>
                </a:solidFill>
              </a:rPr>
              <a:t>mount 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en-US" altLang="zh-CN" sz="2400" dirty="0" err="1">
                <a:solidFill>
                  <a:schemeClr val="tx1"/>
                </a:solidFill>
              </a:rPr>
              <a:t>umount</a:t>
            </a:r>
            <a:r>
              <a:rPr lang="zh-CN" altLang="en-US" sz="2400" dirty="0">
                <a:solidFill>
                  <a:schemeClr val="tx1"/>
                </a:solidFill>
              </a:rPr>
              <a:t>命令挂载光驱和卸载光驱的过程。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3</a:t>
            </a:r>
            <a:r>
              <a:rPr lang="zh-CN" altLang="en-US" sz="2400" dirty="0">
                <a:solidFill>
                  <a:schemeClr val="tx1"/>
                </a:solidFill>
              </a:rPr>
              <a:t>）写出利用</a:t>
            </a:r>
            <a:r>
              <a:rPr lang="en-US" altLang="zh-CN" sz="2400" dirty="0" err="1">
                <a:solidFill>
                  <a:schemeClr val="tx1"/>
                </a:solidFill>
              </a:rPr>
              <a:t>gzip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bzip2</a:t>
            </a:r>
            <a:r>
              <a:rPr lang="zh-CN" altLang="en-US" sz="2400" dirty="0">
                <a:solidFill>
                  <a:schemeClr val="tx1"/>
                </a:solidFill>
              </a:rPr>
              <a:t>命令进行某文件的压缩以及解压操作的过程。并练习</a:t>
            </a:r>
            <a:r>
              <a:rPr lang="en-US" altLang="zh-CN" sz="2400" dirty="0">
                <a:solidFill>
                  <a:schemeClr val="tx1"/>
                </a:solidFill>
              </a:rPr>
              <a:t>tar</a:t>
            </a:r>
            <a:r>
              <a:rPr lang="zh-CN" altLang="en-US" sz="2400" dirty="0">
                <a:solidFill>
                  <a:schemeClr val="tx1"/>
                </a:solidFill>
              </a:rPr>
              <a:t>命令打包某些文件的操作。抓图显示执行的结果。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）写出利用</a:t>
            </a:r>
            <a:r>
              <a:rPr lang="en-US" altLang="zh-CN" sz="2400" dirty="0">
                <a:solidFill>
                  <a:schemeClr val="tx1"/>
                </a:solidFill>
              </a:rPr>
              <a:t>find</a:t>
            </a:r>
            <a:r>
              <a:rPr lang="zh-CN" altLang="en-US" sz="2400" dirty="0">
                <a:solidFill>
                  <a:schemeClr val="tx1"/>
                </a:solidFill>
              </a:rPr>
              <a:t>命令对某文件进行查找的过程。并练习用</a:t>
            </a:r>
            <a:r>
              <a:rPr lang="en-US" altLang="zh-CN" sz="2400" dirty="0">
                <a:solidFill>
                  <a:schemeClr val="tx1"/>
                </a:solidFill>
              </a:rPr>
              <a:t>sort</a:t>
            </a:r>
            <a:r>
              <a:rPr lang="zh-CN" altLang="en-US" sz="2400" dirty="0">
                <a:solidFill>
                  <a:schemeClr val="tx1"/>
                </a:solidFill>
              </a:rPr>
              <a:t>命令对某文件的内容进行排序显示。抓图显示执行的结果。</a:t>
            </a:r>
          </a:p>
        </p:txBody>
      </p:sp>
    </p:spTree>
    <p:extLst>
      <p:ext uri="{BB962C8B-B14F-4D97-AF65-F5344CB8AC3E}">
        <p14:creationId xmlns:p14="http://schemas.microsoft.com/office/powerpoint/2010/main" val="2688730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0B140-17C9-4454-9B27-72E1ABD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66" y="599464"/>
            <a:ext cx="8911687" cy="834820"/>
          </a:xfrm>
        </p:spPr>
        <p:txBody>
          <a:bodyPr/>
          <a:lstStyle/>
          <a:p>
            <a:pPr algn="ctr"/>
            <a:r>
              <a:rPr lang="zh-CN" altLang="en-US" dirty="0"/>
              <a:t>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6260D-81E7-4F26-B4C2-74F556365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385" y="1657204"/>
            <a:ext cx="9740765" cy="40890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操作系统有哪些常用的基本命令？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、练习常用的目录操作命令。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3</a:t>
            </a:r>
            <a:r>
              <a:rPr lang="zh-CN" altLang="en-US" sz="2400" dirty="0">
                <a:solidFill>
                  <a:schemeClr val="tx1"/>
                </a:solidFill>
              </a:rPr>
              <a:t>、练习文件操作的基本命令。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、练习文件的处理命令。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5</a:t>
            </a:r>
            <a:r>
              <a:rPr lang="zh-CN" altLang="en-US" sz="2400" dirty="0">
                <a:solidFill>
                  <a:schemeClr val="tx1"/>
                </a:solidFill>
              </a:rPr>
              <a:t>、练习压缩和解压操作命令。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6</a:t>
            </a:r>
            <a:r>
              <a:rPr lang="zh-CN" altLang="en-US" sz="2400" dirty="0">
                <a:solidFill>
                  <a:schemeClr val="tx1"/>
                </a:solidFill>
              </a:rPr>
              <a:t>、练习磁盘操作命令。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7</a:t>
            </a:r>
            <a:r>
              <a:rPr lang="zh-CN" altLang="en-US" sz="2400" dirty="0">
                <a:solidFill>
                  <a:schemeClr val="tx1"/>
                </a:solidFill>
              </a:rPr>
              <a:t>、练习关机重启命令。</a:t>
            </a:r>
          </a:p>
        </p:txBody>
      </p:sp>
    </p:spTree>
    <p:extLst>
      <p:ext uri="{BB962C8B-B14F-4D97-AF65-F5344CB8AC3E}">
        <p14:creationId xmlns:p14="http://schemas.microsoft.com/office/powerpoint/2010/main" val="406228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57EC700B-5DDA-460E-8B51-D89593B48E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36109" y="645684"/>
            <a:ext cx="9961365" cy="509757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“drwxr-xr-x”的含义——这一部分共有10个字符组成</a:t>
            </a:r>
            <a:r>
              <a:rPr lang="en-US" altLang="zh-CN" sz="2400" dirty="0"/>
              <a:t>.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第一个字符有3种情况：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200" dirty="0"/>
              <a:t>“-”表示普通文件，“d”代表目录，“l”代表链接文件，“b”代表设备文件。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后面的9个字符每3个字符为一组，分别代表文件所有者、文件所有者所在用户组、其它用户对文件拥有的权限。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每组中3个字符分别代表读、写、执行的权限，若没有其中的任何一个权限则用“-”表示。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200" dirty="0"/>
              <a:t>执行的权限有两个字符可选“x”代表可执行，“s”代表套接口文件。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>
            <a:extLst>
              <a:ext uri="{FF2B5EF4-FFF2-40B4-BE49-F238E27FC236}">
                <a16:creationId xmlns:a16="http://schemas.microsoft.com/office/drawing/2014/main" id="{8C6B2FE5-41F5-4F1F-AF04-E24E55398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.2.2 cd命令</a:t>
            </a:r>
          </a:p>
        </p:txBody>
      </p:sp>
      <p:sp>
        <p:nvSpPr>
          <p:cNvPr id="14338" name="内容占位符 2">
            <a:extLst>
              <a:ext uri="{FF2B5EF4-FFF2-40B4-BE49-F238E27FC236}">
                <a16:creationId xmlns:a16="http://schemas.microsoft.com/office/drawing/2014/main" id="{2529C714-98C6-455F-A06F-6C350DC362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【功能】转换用户所在的目录。cd即change directory。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 cd  [路径名]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文本框 3">
            <a:extLst>
              <a:ext uri="{FF2B5EF4-FFF2-40B4-BE49-F238E27FC236}">
                <a16:creationId xmlns:a16="http://schemas.microsoft.com/office/drawing/2014/main" id="{A59572BC-DBF9-4E6A-8558-0ABA7C15C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503" y="6190835"/>
            <a:ext cx="2315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-6 cd命令的使用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DD1075-3B8F-4FE2-817C-073B98960E83}"/>
              </a:ext>
            </a:extLst>
          </p:cNvPr>
          <p:cNvSpPr txBox="1"/>
          <p:nvPr/>
        </p:nvSpPr>
        <p:spPr>
          <a:xfrm>
            <a:off x="1659918" y="482499"/>
            <a:ext cx="10103991" cy="290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第一行“</a:t>
            </a:r>
            <a:r>
              <a:rPr lang="en-US" altLang="zh-CN" sz="2400" dirty="0"/>
              <a:t>cd  ..”</a:t>
            </a:r>
            <a:r>
              <a:rPr lang="zh-CN" altLang="en-US" sz="2400" dirty="0"/>
              <a:t>代表回退到上一层，可以看到上一层的目录是“</a:t>
            </a:r>
            <a:r>
              <a:rPr lang="en-US" altLang="zh-CN" sz="2400" dirty="0"/>
              <a:t>/home”</a:t>
            </a:r>
            <a:r>
              <a:rPr lang="zh-CN" altLang="en-US" sz="2400" dirty="0"/>
              <a:t>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第二行“</a:t>
            </a:r>
            <a:r>
              <a:rPr lang="en-US" altLang="zh-CN" sz="2400" dirty="0"/>
              <a:t>cd  ..”</a:t>
            </a:r>
            <a:r>
              <a:rPr lang="zh-CN" altLang="en-US" sz="2400" dirty="0"/>
              <a:t>代表继续回退一层，可以看到，结果是回到了“</a:t>
            </a:r>
            <a:r>
              <a:rPr lang="en-US" altLang="zh-CN" sz="2400" dirty="0"/>
              <a:t>/”</a:t>
            </a:r>
            <a:r>
              <a:rPr lang="zh-CN" altLang="en-US" sz="2400" dirty="0"/>
              <a:t>，即根目录。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第三行“</a:t>
            </a:r>
            <a:r>
              <a:rPr lang="en-US" altLang="zh-CN" sz="2400" dirty="0"/>
              <a:t>cd  /home/ubuntu”</a:t>
            </a:r>
            <a:r>
              <a:rPr lang="zh-CN" altLang="en-US" sz="2400" dirty="0"/>
              <a:t>代表进入到目录““</a:t>
            </a:r>
            <a:r>
              <a:rPr lang="en-US" altLang="zh-CN" sz="2400" dirty="0"/>
              <a:t>/home/ubuntu”</a:t>
            </a:r>
            <a:r>
              <a:rPr lang="zh-CN" altLang="en-US" sz="2400" dirty="0"/>
              <a:t>中，使用的是绝对路径。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</a:rPr>
              <a:t>注意：一定要用空格把命令的各个部分进行分隔。</a:t>
            </a:r>
          </a:p>
        </p:txBody>
      </p:sp>
      <p:pic>
        <p:nvPicPr>
          <p:cNvPr id="13313" name="图片 1">
            <a:extLst>
              <a:ext uri="{FF2B5EF4-FFF2-40B4-BE49-F238E27FC236}">
                <a16:creationId xmlns:a16="http://schemas.microsoft.com/office/drawing/2014/main" id="{E6498ADE-C150-4C4E-AD9E-F0752010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4" y="3674447"/>
            <a:ext cx="6227031" cy="238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F26CBDBA-60F3-4859-BB9E-785DC5EE7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.2.3 pwd命令</a:t>
            </a: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1674F437-607F-49E8-95AB-3E4964FBCA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【功能】显示当前工作目录的绝对路径。</a:t>
            </a:r>
          </a:p>
          <a:p>
            <a:r>
              <a:rPr lang="zh-CN" altLang="en-US" sz="2400" dirty="0"/>
              <a:t>【格式】 pwd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439757-0923-4704-AF2D-39A2DDA82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5527675"/>
            <a:ext cx="2528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-7 pwd命令的使用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A72B9D81-04AE-4944-BECA-9649DB5D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12" y="3222643"/>
            <a:ext cx="7647715" cy="217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4AFC487E-F49F-4CD0-BDDD-A2B937F1C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/>
              <a:t>4</a:t>
            </a:r>
            <a:r>
              <a:rPr lang="zh-CN" altLang="en-US" sz="3200"/>
              <a:t>.2.4 mkdir命令</a:t>
            </a:r>
          </a:p>
        </p:txBody>
      </p:sp>
      <p:sp>
        <p:nvSpPr>
          <p:cNvPr id="18434" name="内容占位符 2">
            <a:extLst>
              <a:ext uri="{FF2B5EF4-FFF2-40B4-BE49-F238E27FC236}">
                <a16:creationId xmlns:a16="http://schemas.microsoft.com/office/drawing/2014/main" id="{957AF586-7AB5-4176-83A7-E11D2F876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3956" y="1720334"/>
            <a:ext cx="4140772" cy="377762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【功能】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</a:rPr>
              <a:t>创建一个新目录</a:t>
            </a:r>
          </a:p>
          <a:p>
            <a:r>
              <a:rPr lang="zh-CN" altLang="en-US" sz="2400" dirty="0">
                <a:solidFill>
                  <a:srgbClr val="000000"/>
                </a:solidFill>
              </a:rPr>
              <a:t>【格式】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</a:rPr>
              <a:t>mkdir  [选项] 目录名</a:t>
            </a:r>
          </a:p>
          <a:p>
            <a:r>
              <a:rPr lang="zh-CN" altLang="en-US" sz="2400" dirty="0">
                <a:solidFill>
                  <a:srgbClr val="000000"/>
                </a:solidFill>
              </a:rPr>
              <a:t>【选项】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</a:rPr>
              <a:t>各选项的作用如表</a:t>
            </a:r>
            <a:r>
              <a:rPr lang="en-US" altLang="zh-CN" sz="2400" dirty="0">
                <a:solidFill>
                  <a:srgbClr val="000000"/>
                </a:solidFill>
              </a:rPr>
              <a:t>4</a:t>
            </a:r>
            <a:r>
              <a:rPr lang="zh-CN" altLang="en-US" sz="2400" dirty="0">
                <a:solidFill>
                  <a:srgbClr val="000000"/>
                </a:solidFill>
              </a:rPr>
              <a:t>-2所示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92679C-27C5-43D6-BFB7-347722C9E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93584"/>
              </p:ext>
            </p:extLst>
          </p:nvPr>
        </p:nvGraphicFramePr>
        <p:xfrm>
          <a:off x="6091916" y="1975574"/>
          <a:ext cx="5451628" cy="2586813"/>
        </p:xfrm>
        <a:graphic>
          <a:graphicData uri="http://schemas.openxmlformats.org/drawingml/2006/table">
            <a:tbl>
              <a:tblPr/>
              <a:tblGrid>
                <a:gridCol w="1198597">
                  <a:extLst>
                    <a:ext uri="{9D8B030D-6E8A-4147-A177-3AD203B41FA5}">
                      <a16:colId xmlns:a16="http://schemas.microsoft.com/office/drawing/2014/main" val="1051516134"/>
                    </a:ext>
                  </a:extLst>
                </a:gridCol>
                <a:gridCol w="4253031">
                  <a:extLst>
                    <a:ext uri="{9D8B030D-6E8A-4147-A177-3AD203B41FA5}">
                      <a16:colId xmlns:a16="http://schemas.microsoft.com/office/drawing/2014/main" val="2200921393"/>
                    </a:ext>
                  </a:extLst>
                </a:gridCol>
              </a:tblGrid>
              <a:tr h="48542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ja-JP" alt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ja-JP" alt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487006"/>
                  </a:ext>
                </a:extLst>
              </a:tr>
              <a:tr h="1239122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-m </a:t>
                      </a:r>
                      <a:r>
                        <a:rPr lang="ja-JP" alt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</a:t>
                      </a:r>
                      <a:endParaRPr lang="ja-JP" alt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对新建目录设置存取权限。权限</a:t>
                      </a:r>
                      <a:r>
                        <a:rPr lang="en-US" altLang="ja-JP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777</a:t>
                      </a: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ja-JP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744</a:t>
                      </a: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ja-JP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755</a:t>
                      </a: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，各数字的含义，参看</a:t>
                      </a:r>
                      <a:r>
                        <a:rPr lang="en-US" altLang="ja-JP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4.3.6</a:t>
                      </a: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</a:t>
                      </a:r>
                      <a:endParaRPr lang="ja-JP" alt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530096"/>
                  </a:ext>
                </a:extLst>
              </a:tr>
              <a:tr h="862271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-p</a:t>
                      </a:r>
                      <a:endParaRPr lang="en-US" altLang="zh-CN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一次性建立多级目录，即以递归形式建立目录</a:t>
                      </a:r>
                      <a:endParaRPr lang="ja-JP" alt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507" marR="161507" marT="224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865707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EE62F94-B153-4ABE-A440-04387283D155}"/>
              </a:ext>
            </a:extLst>
          </p:cNvPr>
          <p:cNvSpPr txBox="1"/>
          <p:nvPr/>
        </p:nvSpPr>
        <p:spPr>
          <a:xfrm>
            <a:off x="5946169" y="153566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en-US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4-2 </a:t>
            </a:r>
            <a:r>
              <a:rPr lang="en-US" altLang="zh-CN" sz="1800" kern="5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mkdir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命令各选项作用</a:t>
            </a:r>
            <a:endParaRPr lang="zh-CN" altLang="zh-CN" sz="1800" kern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2">
            <a:extLst>
              <a:ext uri="{FF2B5EF4-FFF2-40B4-BE49-F238E27FC236}">
                <a16:creationId xmlns:a16="http://schemas.microsoft.com/office/drawing/2014/main" id="{DBDF9F50-A2F7-45E1-9BE9-4EEF3F056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90567" y="822444"/>
            <a:ext cx="9349359" cy="110909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【举例】使用mkdir命令在当前目录下创建一个子目录，子目录名为mydir。</a:t>
            </a:r>
          </a:p>
        </p:txBody>
      </p:sp>
      <p:sp>
        <p:nvSpPr>
          <p:cNvPr id="19460" name="文本框 3">
            <a:extLst>
              <a:ext uri="{FF2B5EF4-FFF2-40B4-BE49-F238E27FC236}">
                <a16:creationId xmlns:a16="http://schemas.microsoft.com/office/drawing/2014/main" id="{F9F554B2-2E15-479D-95B4-DE41EE31D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1" y="5781594"/>
            <a:ext cx="2717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-8 mkdir命令的使用</a:t>
            </a:r>
          </a:p>
        </p:txBody>
      </p:sp>
      <p:pic>
        <p:nvPicPr>
          <p:cNvPr id="9217" name="图片 1">
            <a:extLst>
              <a:ext uri="{FF2B5EF4-FFF2-40B4-BE49-F238E27FC236}">
                <a16:creationId xmlns:a16="http://schemas.microsoft.com/office/drawing/2014/main" id="{3F305658-4A51-4C1F-80BB-22048A4BB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94" y="2228982"/>
            <a:ext cx="7618503" cy="329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70BAE72A-E547-426D-A195-67F1FF398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506047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.2.5 rmdir命令</a:t>
            </a:r>
          </a:p>
        </p:txBody>
      </p:sp>
      <p:sp>
        <p:nvSpPr>
          <p:cNvPr id="20482" name="内容占位符 2">
            <a:extLst>
              <a:ext uri="{FF2B5EF4-FFF2-40B4-BE49-F238E27FC236}">
                <a16:creationId xmlns:a16="http://schemas.microsoft.com/office/drawing/2014/main" id="{5F08428E-D2DE-4052-B2D9-4CCFDEA496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4277" y="1627553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【功能】删除一个空目录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【格式】rmdir  [-p]  目录名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【说明】-p代表递归删除各级空目录。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【举例】已知在/home/ubuntu下有两个目录mydir和dir1，mydir为空目录，dir1目录非空。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">
            <a:extLst>
              <a:ext uri="{FF2B5EF4-FFF2-40B4-BE49-F238E27FC236}">
                <a16:creationId xmlns:a16="http://schemas.microsoft.com/office/drawing/2014/main" id="{4032E1A1-19DC-4EAA-BD81-92DC3711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42" y="2226611"/>
            <a:ext cx="6385421" cy="278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557260-1578-46D0-ADEE-ACA35EF241FF}"/>
              </a:ext>
            </a:extLst>
          </p:cNvPr>
          <p:cNvSpPr txBox="1"/>
          <p:nvPr/>
        </p:nvSpPr>
        <p:spPr>
          <a:xfrm>
            <a:off x="1767155" y="719191"/>
            <a:ext cx="9503596" cy="11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【</a:t>
            </a:r>
            <a:r>
              <a:rPr lang="zh-CN" altLang="en-US" sz="2400"/>
              <a:t>举例</a:t>
            </a:r>
            <a:r>
              <a:rPr lang="en-US" altLang="zh-CN" sz="2400"/>
              <a:t>】</a:t>
            </a:r>
            <a:r>
              <a:rPr lang="zh-CN" altLang="en-US" sz="2400"/>
              <a:t>已知在</a:t>
            </a:r>
            <a:r>
              <a:rPr lang="en-US" altLang="zh-CN" sz="2400"/>
              <a:t>/home/ubuntu</a:t>
            </a:r>
            <a:r>
              <a:rPr lang="zh-CN" altLang="en-US" sz="2400"/>
              <a:t>下有两个目录</a:t>
            </a:r>
            <a:r>
              <a:rPr lang="en-US" altLang="zh-CN" sz="2400"/>
              <a:t>mydir</a:t>
            </a:r>
            <a:r>
              <a:rPr lang="zh-CN" altLang="en-US" sz="2400"/>
              <a:t>和</a:t>
            </a:r>
            <a:r>
              <a:rPr lang="en-US" altLang="zh-CN" sz="2400"/>
              <a:t>dir1</a:t>
            </a:r>
            <a:r>
              <a:rPr lang="zh-CN" altLang="en-US" sz="2400"/>
              <a:t>，</a:t>
            </a:r>
            <a:r>
              <a:rPr lang="en-US" altLang="zh-CN" sz="2400"/>
              <a:t>mydir</a:t>
            </a:r>
            <a:r>
              <a:rPr lang="zh-CN" altLang="en-US" sz="2400"/>
              <a:t>为空目录，</a:t>
            </a:r>
            <a:r>
              <a:rPr lang="en-US" altLang="zh-CN" sz="2400"/>
              <a:t>dir1</a:t>
            </a:r>
            <a:r>
              <a:rPr lang="zh-CN" altLang="en-US" sz="2400"/>
              <a:t>目录非空。观察</a:t>
            </a:r>
            <a:r>
              <a:rPr lang="en-US" altLang="zh-CN" sz="2400"/>
              <a:t>rmdir</a:t>
            </a:r>
            <a:r>
              <a:rPr lang="zh-CN" altLang="en-US" sz="2400"/>
              <a:t>命令的执行情况，如图</a:t>
            </a:r>
            <a:r>
              <a:rPr lang="en-US" altLang="zh-CN" sz="2400"/>
              <a:t>4-9</a:t>
            </a:r>
            <a:r>
              <a:rPr lang="zh-CN" altLang="en-US" sz="2400"/>
              <a:t>所示。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BD271-476B-469D-B2FB-C7613EF60947}"/>
              </a:ext>
            </a:extLst>
          </p:cNvPr>
          <p:cNvSpPr txBox="1"/>
          <p:nvPr/>
        </p:nvSpPr>
        <p:spPr>
          <a:xfrm>
            <a:off x="3120775" y="520710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4-9 </a:t>
            </a:r>
            <a:r>
              <a:rPr lang="en-US" altLang="zh-CN" sz="1800" kern="5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rmdir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命令的使用</a:t>
            </a:r>
            <a:r>
              <a:rPr lang="zh-CN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情况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ECFFA6F1-250E-4739-A6FC-92589C0FB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70125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4</a:t>
            </a:r>
            <a:r>
              <a:rPr lang="zh-CN" altLang="en-US" sz="3200" dirty="0"/>
              <a:t>.3 文件操作的基本命令</a:t>
            </a:r>
          </a:p>
        </p:txBody>
      </p:sp>
      <p:sp>
        <p:nvSpPr>
          <p:cNvPr id="22530" name="内容占位符 2">
            <a:extLst>
              <a:ext uri="{FF2B5EF4-FFF2-40B4-BE49-F238E27FC236}">
                <a16:creationId xmlns:a16="http://schemas.microsoft.com/office/drawing/2014/main" id="{A23605C6-9B89-42D3-90FE-82229145E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.3.1 touch命令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.3.2 cat命令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.3.3 cp命令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.3.4 rm命令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.3.5 mv命令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.3.6 chmod命令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44499-9296-4CFF-805F-C9B01AF6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75" y="585472"/>
            <a:ext cx="9000037" cy="1280890"/>
          </a:xfrm>
        </p:spPr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</a:t>
            </a:r>
            <a:r>
              <a:rPr lang="en-US" altLang="zh-CN" dirty="0"/>
              <a:t> Linux</a:t>
            </a:r>
            <a:r>
              <a:rPr lang="zh-CN" altLang="en-US" dirty="0"/>
              <a:t>常用命令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29F36-838F-4401-8ACD-718197C69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31" y="1680290"/>
            <a:ext cx="5208873" cy="478978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4.1 Linux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命令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4.2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目录操作基本命令 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4.3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文件操作基本命令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4.4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文件处理命令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4.5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压缩备份基本命令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4.6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磁盘操作命令</a:t>
            </a: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4.7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关机重启命令</a:t>
            </a:r>
          </a:p>
          <a:p>
            <a:r>
              <a:rPr lang="en-US" altLang="zh-CN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4.8</a:t>
            </a:r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其他命令</a:t>
            </a:r>
          </a:p>
          <a:p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本章小结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实验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solidFill>
                  <a:schemeClr val="tx1"/>
                </a:solidFill>
                <a:ea typeface="宋体" panose="02010600030101010101" pitchFamily="2" charset="-122"/>
              </a:rPr>
              <a:t>习题</a:t>
            </a:r>
            <a:endParaRPr lang="zh-CN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47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CB1AE2AE-59F3-4F1E-9598-FEE7C3D10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9098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4</a:t>
            </a:r>
            <a:r>
              <a:rPr lang="zh-CN" altLang="en-US" sz="3200" dirty="0"/>
              <a:t>.3.1 touch命令</a:t>
            </a:r>
          </a:p>
        </p:txBody>
      </p:sp>
      <p:sp>
        <p:nvSpPr>
          <p:cNvPr id="23554" name="内容占位符 2">
            <a:extLst>
              <a:ext uri="{FF2B5EF4-FFF2-40B4-BE49-F238E27FC236}">
                <a16:creationId xmlns:a16="http://schemas.microsoft.com/office/drawing/2014/main" id="{D05AFED4-F6C1-4BBD-89FD-9F40AD0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4339" y="1315092"/>
            <a:ext cx="10037727" cy="37776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【格式】touch 文件名</a:t>
            </a:r>
          </a:p>
          <a:p>
            <a:r>
              <a:rPr lang="zh-CN" altLang="en-US" sz="2400" dirty="0"/>
              <a:t>【举例】在当前目录下，利用touch命令创建一个新文件，文件名为myfile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046692-ED5F-48F8-902C-0B8B4090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">
            <a:extLst>
              <a:ext uri="{FF2B5EF4-FFF2-40B4-BE49-F238E27FC236}">
                <a16:creationId xmlns:a16="http://schemas.microsoft.com/office/drawing/2014/main" id="{BF7785CA-4043-4341-980E-C2FD27D1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53" y="2576155"/>
            <a:ext cx="7661097" cy="34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39C02C0-2F8F-465C-8F57-1E3E0A9C6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513" y="6153722"/>
            <a:ext cx="33393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4-10 touch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命令创建新文件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73AA01E1-AB3F-43A1-BCB7-6EC6F758F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4</a:t>
            </a:r>
            <a:r>
              <a:rPr lang="zh-CN" altLang="en-US" sz="3200" dirty="0"/>
              <a:t>.3.2 cat命令</a:t>
            </a:r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CAEE6524-9915-49EC-AA70-29D6CA4A6E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0481" y="1681537"/>
            <a:ext cx="4140772" cy="377762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【功能】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</a:rPr>
              <a:t>显示某文件的内容。</a:t>
            </a:r>
          </a:p>
          <a:p>
            <a:r>
              <a:rPr lang="zh-CN" altLang="en-US" sz="2400" dirty="0">
                <a:solidFill>
                  <a:srgbClr val="000000"/>
                </a:solidFill>
              </a:rPr>
              <a:t>【格式】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</a:rPr>
              <a:t>cat  [选项]  [文件名]…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zh-CN" altLang="en-US" sz="2400" dirty="0">
                <a:solidFill>
                  <a:srgbClr val="000000"/>
                </a:solidFill>
              </a:rPr>
              <a:t>【选项】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</a:rPr>
              <a:t>cat命令各选项的作用如表</a:t>
            </a:r>
            <a:r>
              <a:rPr lang="en-US" altLang="zh-CN" sz="2400" dirty="0">
                <a:solidFill>
                  <a:srgbClr val="000000"/>
                </a:solidFill>
              </a:rPr>
              <a:t>4</a:t>
            </a:r>
            <a:r>
              <a:rPr lang="zh-CN" altLang="en-US" sz="2400" dirty="0">
                <a:solidFill>
                  <a:srgbClr val="000000"/>
                </a:solidFill>
              </a:rPr>
              <a:t>-3所示。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5922F28-DEA1-4868-8BB2-A6DF44B98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83896"/>
              </p:ext>
            </p:extLst>
          </p:nvPr>
        </p:nvGraphicFramePr>
        <p:xfrm>
          <a:off x="5999448" y="2091472"/>
          <a:ext cx="5451627" cy="3229268"/>
        </p:xfrm>
        <a:graphic>
          <a:graphicData uri="http://schemas.openxmlformats.org/drawingml/2006/table">
            <a:tbl>
              <a:tblPr/>
              <a:tblGrid>
                <a:gridCol w="1017801">
                  <a:extLst>
                    <a:ext uri="{9D8B030D-6E8A-4147-A177-3AD203B41FA5}">
                      <a16:colId xmlns:a16="http://schemas.microsoft.com/office/drawing/2014/main" val="2808406007"/>
                    </a:ext>
                  </a:extLst>
                </a:gridCol>
                <a:gridCol w="4433826">
                  <a:extLst>
                    <a:ext uri="{9D8B030D-6E8A-4147-A177-3AD203B41FA5}">
                      <a16:colId xmlns:a16="http://schemas.microsoft.com/office/drawing/2014/main" val="3255699220"/>
                    </a:ext>
                  </a:extLst>
                </a:gridCol>
              </a:tblGrid>
              <a:tr h="507890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180028"/>
                  </a:ext>
                </a:extLst>
              </a:tr>
              <a:tr h="76379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-A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显示所有字符，包括换行符、制表符及其他非打印字符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198125"/>
                  </a:ext>
                </a:extLst>
              </a:tr>
              <a:tr h="76379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-n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对文件中所有的行进行编号并显示行号。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70972"/>
                  </a:ext>
                </a:extLst>
              </a:tr>
              <a:tr h="76379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-b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除了空行不编号外，文件中其他行都进行编号并显示行号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8772"/>
                  </a:ext>
                </a:extLst>
              </a:tr>
              <a:tr h="429984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-s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将连续的空行压缩为一个空行。</a:t>
                      </a:r>
                      <a:endParaRPr lang="ja-JP" altLang="en-US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063" marR="143063" marT="1987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28382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B4006F4-C466-495E-BD0B-0EDC2DF1B95D}"/>
              </a:ext>
            </a:extLst>
          </p:cNvPr>
          <p:cNvSpPr txBox="1"/>
          <p:nvPr/>
        </p:nvSpPr>
        <p:spPr>
          <a:xfrm>
            <a:off x="7307622" y="1646851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altLang="zh-CN" sz="20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en-US" altLang="zh-CN" sz="20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4-3 cat</a:t>
            </a:r>
            <a:r>
              <a:rPr lang="ar-SA" altLang="zh-CN" sz="20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命令各选</a:t>
            </a:r>
            <a:r>
              <a:rPr lang="zh-CN" altLang="en-US" sz="20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项</a:t>
            </a:r>
            <a:r>
              <a:rPr lang="ar-SA" altLang="zh-CN" sz="20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的作用</a:t>
            </a:r>
            <a:endParaRPr lang="zh-CN" altLang="zh-CN" sz="2000" kern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文本框 3">
            <a:extLst>
              <a:ext uri="{FF2B5EF4-FFF2-40B4-BE49-F238E27FC236}">
                <a16:creationId xmlns:a16="http://schemas.microsoft.com/office/drawing/2014/main" id="{3EB913BE-751E-498C-AA0F-1C1694288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5199063"/>
            <a:ext cx="3239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-11 cat命令显示文件内容</a:t>
            </a:r>
          </a:p>
        </p:txBody>
      </p:sp>
      <p:pic>
        <p:nvPicPr>
          <p:cNvPr id="20482" name="图片 1">
            <a:extLst>
              <a:ext uri="{FF2B5EF4-FFF2-40B4-BE49-F238E27FC236}">
                <a16:creationId xmlns:a16="http://schemas.microsoft.com/office/drawing/2014/main" id="{7AFFE184-5546-4977-BC23-51BC691A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297" y="2063833"/>
            <a:ext cx="8756571" cy="313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504B2-F035-4F22-AC96-609B70E4B68E}"/>
              </a:ext>
            </a:extLst>
          </p:cNvPr>
          <p:cNvSpPr txBox="1"/>
          <p:nvPr/>
        </p:nvSpPr>
        <p:spPr>
          <a:xfrm>
            <a:off x="1705508" y="650060"/>
            <a:ext cx="9647435" cy="11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【</a:t>
            </a:r>
            <a:r>
              <a:rPr lang="zh-CN" altLang="en-US" sz="2400"/>
              <a:t>例</a:t>
            </a:r>
            <a:r>
              <a:rPr lang="en-US" altLang="zh-CN" sz="2400"/>
              <a:t>1】</a:t>
            </a:r>
            <a:r>
              <a:rPr lang="zh-CN" altLang="en-US" sz="2400"/>
              <a:t>利用</a:t>
            </a:r>
            <a:r>
              <a:rPr lang="en-US" altLang="zh-CN" sz="2400"/>
              <a:t>cat</a:t>
            </a:r>
            <a:r>
              <a:rPr lang="zh-CN" altLang="en-US" sz="2400"/>
              <a:t>命令显示某文件的内容。例如，在当前目录下，显示文件</a:t>
            </a:r>
            <a:r>
              <a:rPr lang="en-US" altLang="zh-CN" sz="2400"/>
              <a:t>hello.txt</a:t>
            </a:r>
            <a:r>
              <a:rPr lang="zh-CN" altLang="en-US" sz="2400"/>
              <a:t>文件的内容。输入命令： </a:t>
            </a:r>
            <a:r>
              <a:rPr lang="en-US" altLang="zh-CN" sz="2400"/>
              <a:t>cat hello.txt</a:t>
            </a:r>
            <a:r>
              <a:rPr lang="zh-CN" altLang="en-US" sz="2400"/>
              <a:t>，如图</a:t>
            </a:r>
            <a:r>
              <a:rPr lang="en-US" altLang="zh-CN" sz="2400"/>
              <a:t>4-11</a:t>
            </a:r>
            <a:r>
              <a:rPr lang="zh-CN" altLang="en-US" sz="2400"/>
              <a:t>所示。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3A5F561-AF35-4058-9740-25C9950F3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4182" y="593288"/>
            <a:ext cx="9577261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2】cat</a:t>
            </a:r>
            <a:r>
              <a:rPr lang="zh-CN" altLang="en-US" sz="2400" dirty="0"/>
              <a:t>命令中“</a:t>
            </a:r>
            <a:r>
              <a:rPr lang="en-US" altLang="zh-CN" sz="2400" dirty="0"/>
              <a:t>-n”</a:t>
            </a:r>
            <a:r>
              <a:rPr lang="zh-CN" altLang="en-US" sz="2400" dirty="0"/>
              <a:t>选项的作用。在当前目录下，输入命令</a:t>
            </a:r>
            <a:br>
              <a:rPr lang="en-US" altLang="zh-CN" sz="2400" dirty="0"/>
            </a:br>
            <a:r>
              <a:rPr lang="en-US" altLang="zh-CN" sz="2400" dirty="0"/>
              <a:t>cat –n hello.txt</a:t>
            </a:r>
            <a:r>
              <a:rPr lang="zh-CN" altLang="en-US" sz="2400" dirty="0"/>
              <a:t>，显示结果，如图</a:t>
            </a:r>
            <a:r>
              <a:rPr lang="en-US" altLang="zh-CN" sz="2400" dirty="0"/>
              <a:t>4-12</a:t>
            </a:r>
            <a:r>
              <a:rPr lang="zh-CN" altLang="en-US" sz="2400" dirty="0"/>
              <a:t>所示。</a:t>
            </a:r>
          </a:p>
        </p:txBody>
      </p:sp>
      <p:sp>
        <p:nvSpPr>
          <p:cNvPr id="27651" name="文本框 3">
            <a:extLst>
              <a:ext uri="{FF2B5EF4-FFF2-40B4-BE49-F238E27FC236}">
                <a16:creationId xmlns:a16="http://schemas.microsoft.com/office/drawing/2014/main" id="{45BE6844-1FE7-4627-B2DD-94B00B865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166" y="5486810"/>
            <a:ext cx="39517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-12 cat命令中“-n”选项的使用</a:t>
            </a:r>
          </a:p>
        </p:txBody>
      </p:sp>
      <p:pic>
        <p:nvPicPr>
          <p:cNvPr id="21506" name="图片 1">
            <a:extLst>
              <a:ext uri="{FF2B5EF4-FFF2-40B4-BE49-F238E27FC236}">
                <a16:creationId xmlns:a16="http://schemas.microsoft.com/office/drawing/2014/main" id="{76EE717D-7DA6-4854-893A-5E8BED84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49" y="1749782"/>
            <a:ext cx="8401019" cy="363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1F4BE4EC-B422-4E7E-8720-41B002D0A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8527" y="624110"/>
            <a:ext cx="9686086" cy="128089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【</a:t>
            </a:r>
            <a:r>
              <a:rPr lang="zh-CN" altLang="en-US" sz="2800" dirty="0"/>
              <a:t>举例</a:t>
            </a:r>
            <a:r>
              <a:rPr lang="en-US" altLang="zh-CN" sz="2800" dirty="0"/>
              <a:t>】</a:t>
            </a:r>
            <a:r>
              <a:rPr lang="zh-CN" altLang="en-US" sz="2800" dirty="0"/>
              <a:t>利用</a:t>
            </a:r>
            <a:r>
              <a:rPr lang="en-US" altLang="zh-CN" sz="2800" dirty="0"/>
              <a:t>cat</a:t>
            </a:r>
            <a:r>
              <a:rPr lang="zh-CN" altLang="en-US" sz="2800" dirty="0"/>
              <a:t>命令新创建一个文件，文件名为</a:t>
            </a:r>
            <a:r>
              <a:rPr lang="en-US" altLang="zh-CN" sz="2800" dirty="0"/>
              <a:t>username</a:t>
            </a:r>
            <a:r>
              <a:rPr lang="zh-CN" altLang="en-US" sz="2800" dirty="0"/>
              <a:t>。如图</a:t>
            </a:r>
            <a:r>
              <a:rPr lang="en-US" altLang="zh-CN" sz="2800" dirty="0"/>
              <a:t>4-13</a:t>
            </a:r>
            <a:r>
              <a:rPr lang="zh-CN" altLang="en-US" sz="2800" dirty="0"/>
              <a:t>所示。</a:t>
            </a:r>
          </a:p>
        </p:txBody>
      </p:sp>
      <p:sp>
        <p:nvSpPr>
          <p:cNvPr id="28675" name="文本框 3">
            <a:extLst>
              <a:ext uri="{FF2B5EF4-FFF2-40B4-BE49-F238E27FC236}">
                <a16:creationId xmlns:a16="http://schemas.microsoft.com/office/drawing/2014/main" id="{15E756A0-56A4-498A-B506-7BAFD9F5B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9" y="5402263"/>
            <a:ext cx="40735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-13 cat命令创建文件username</a:t>
            </a:r>
          </a:p>
        </p:txBody>
      </p:sp>
      <p:pic>
        <p:nvPicPr>
          <p:cNvPr id="22530" name="图片 1">
            <a:extLst>
              <a:ext uri="{FF2B5EF4-FFF2-40B4-BE49-F238E27FC236}">
                <a16:creationId xmlns:a16="http://schemas.microsoft.com/office/drawing/2014/main" id="{B390EF57-F434-41F0-8C39-B60A85FE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78" y="1904999"/>
            <a:ext cx="8185329" cy="353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>
            <a:extLst>
              <a:ext uri="{FF2B5EF4-FFF2-40B4-BE49-F238E27FC236}">
                <a16:creationId xmlns:a16="http://schemas.microsoft.com/office/drawing/2014/main" id="{E821D382-912E-4814-8183-0357EFDA6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6881" y="624110"/>
            <a:ext cx="9945384" cy="128089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已知当前目录下存在文件</a:t>
            </a:r>
            <a:r>
              <a:rPr lang="en-US" altLang="zh-CN" sz="2400" dirty="0"/>
              <a:t>username</a:t>
            </a:r>
            <a:r>
              <a:rPr lang="zh-CN" altLang="en-US" sz="2400" dirty="0"/>
              <a:t>，以及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，现在把这两个文件的内容合并输入到另一个文件中，该文件名为</a:t>
            </a:r>
            <a:r>
              <a:rPr lang="en-US" altLang="zh-CN" sz="2400" dirty="0" err="1"/>
              <a:t>userhello</a:t>
            </a:r>
            <a:r>
              <a:rPr lang="zh-CN" altLang="en-US" sz="2400" dirty="0"/>
              <a:t>。如图</a:t>
            </a:r>
            <a:r>
              <a:rPr lang="en-US" altLang="zh-CN" sz="2400" dirty="0"/>
              <a:t>4-14</a:t>
            </a:r>
            <a:r>
              <a:rPr lang="zh-CN" altLang="en-US" sz="2400" dirty="0"/>
              <a:t>所示。</a:t>
            </a:r>
          </a:p>
        </p:txBody>
      </p:sp>
      <p:sp>
        <p:nvSpPr>
          <p:cNvPr id="29699" name="文本框 3">
            <a:extLst>
              <a:ext uri="{FF2B5EF4-FFF2-40B4-BE49-F238E27FC236}">
                <a16:creationId xmlns:a16="http://schemas.microsoft.com/office/drawing/2014/main" id="{68583780-6B40-4BC3-A0CB-2D5D05B92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5692" y="6036915"/>
            <a:ext cx="4163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-14 cat命令实现两文件内容的合并</a:t>
            </a:r>
          </a:p>
        </p:txBody>
      </p:sp>
      <p:pic>
        <p:nvPicPr>
          <p:cNvPr id="23554" name="图片 1">
            <a:extLst>
              <a:ext uri="{FF2B5EF4-FFF2-40B4-BE49-F238E27FC236}">
                <a16:creationId xmlns:a16="http://schemas.microsoft.com/office/drawing/2014/main" id="{45137D04-C2E2-426A-8635-FC1F6AA1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40" y="1824625"/>
            <a:ext cx="6560424" cy="416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>
            <a:extLst>
              <a:ext uri="{FF2B5EF4-FFF2-40B4-BE49-F238E27FC236}">
                <a16:creationId xmlns:a16="http://schemas.microsoft.com/office/drawing/2014/main" id="{C7BE84CC-4852-4AAF-82BD-4885A348E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0302" y="552190"/>
            <a:ext cx="9932666" cy="166078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已知当前目录下存在文件</a:t>
            </a:r>
            <a:r>
              <a:rPr lang="en-US" altLang="zh-CN" sz="2400" dirty="0"/>
              <a:t>username</a:t>
            </a:r>
            <a:r>
              <a:rPr lang="zh-CN" altLang="en-US" sz="2400" dirty="0"/>
              <a:t>，以及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，现利用</a:t>
            </a:r>
            <a:r>
              <a:rPr lang="en-US" altLang="zh-CN" sz="2400" dirty="0"/>
              <a:t>cat</a:t>
            </a:r>
            <a:r>
              <a:rPr lang="zh-CN" altLang="en-US" sz="2400" dirty="0"/>
              <a:t>命令实现把</a:t>
            </a:r>
            <a:r>
              <a:rPr lang="en-US" altLang="zh-CN" sz="2400" dirty="0"/>
              <a:t>hello.txt</a:t>
            </a:r>
            <a:r>
              <a:rPr lang="zh-CN" altLang="en-US" sz="2400" dirty="0"/>
              <a:t>的内容追加到</a:t>
            </a:r>
            <a:r>
              <a:rPr lang="en-US" altLang="zh-CN" sz="2400" dirty="0"/>
              <a:t>username</a:t>
            </a:r>
            <a:r>
              <a:rPr lang="zh-CN" altLang="en-US" sz="2400" dirty="0"/>
              <a:t>文件的内容后面。如图</a:t>
            </a:r>
            <a:r>
              <a:rPr lang="en-US" altLang="zh-CN" sz="2400" dirty="0"/>
              <a:t>4-15</a:t>
            </a:r>
            <a:r>
              <a:rPr lang="zh-CN" altLang="en-US" sz="2400" dirty="0"/>
              <a:t>所示。</a:t>
            </a:r>
          </a:p>
        </p:txBody>
      </p:sp>
      <p:sp>
        <p:nvSpPr>
          <p:cNvPr id="30723" name="文本框 3">
            <a:extLst>
              <a:ext uri="{FF2B5EF4-FFF2-40B4-BE49-F238E27FC236}">
                <a16:creationId xmlns:a16="http://schemas.microsoft.com/office/drawing/2014/main" id="{B7E6B3B0-EEB7-4802-9FEB-E69871CEC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738" y="5826125"/>
            <a:ext cx="3470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-15 cat命令给文件追加内容</a:t>
            </a:r>
          </a:p>
        </p:txBody>
      </p:sp>
      <p:pic>
        <p:nvPicPr>
          <p:cNvPr id="24578" name="图片 1">
            <a:extLst>
              <a:ext uri="{FF2B5EF4-FFF2-40B4-BE49-F238E27FC236}">
                <a16:creationId xmlns:a16="http://schemas.microsoft.com/office/drawing/2014/main" id="{9BB8B008-F651-441F-93BC-D0BFBF367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07" y="1701630"/>
            <a:ext cx="6868648" cy="412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>
            <a:extLst>
              <a:ext uri="{FF2B5EF4-FFF2-40B4-BE49-F238E27FC236}">
                <a16:creationId xmlns:a16="http://schemas.microsoft.com/office/drawing/2014/main" id="{52953E49-036D-44CA-B882-2CCB5B6EC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8394" y="652689"/>
            <a:ext cx="8911687" cy="52659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.3.3 cp命令</a:t>
            </a:r>
          </a:p>
        </p:txBody>
      </p:sp>
      <p:sp>
        <p:nvSpPr>
          <p:cNvPr id="31746" name="内容占位符 2">
            <a:extLst>
              <a:ext uri="{FF2B5EF4-FFF2-40B4-BE49-F238E27FC236}">
                <a16:creationId xmlns:a16="http://schemas.microsoft.com/office/drawing/2014/main" id="{0A886D36-F460-4A8B-9727-D3A2A1F44A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8394" y="1467617"/>
            <a:ext cx="9727361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【功能】实现文件的拷贝。是英文单词copy的缩写。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【格式】cp  [选项]  &lt;源文件&gt;   &lt;目标&gt;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【选项】 -i  表示以安全询问的方式进行源文件的复制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cp命令格式中的目标可以是目标路径，也可以是目标路径下的文件名。如果为目标路径，即把源文件拷贝到目标路径中，文件名不变。如果为目标路径下的文件名，即以文件的重命名方式实现文件的拷贝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>
            <a:extLst>
              <a:ext uri="{FF2B5EF4-FFF2-40B4-BE49-F238E27FC236}">
                <a16:creationId xmlns:a16="http://schemas.microsoft.com/office/drawing/2014/main" id="{8DA2DBB3-30AE-4A68-A09D-AE7240746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2768" y="480271"/>
            <a:ext cx="10465941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1</a:t>
            </a:r>
            <a:r>
              <a:rPr lang="zh-CN" altLang="en-US" sz="2400" dirty="0"/>
              <a:t>，当前待拷贝的文件所在的目录层次结构为：</a:t>
            </a:r>
            <a:r>
              <a:rPr lang="en-US" altLang="zh-CN" sz="2400" dirty="0"/>
              <a:t>/home/ubuntu/number.txt</a:t>
            </a:r>
            <a:r>
              <a:rPr lang="zh-CN" altLang="en-US" sz="2400" dirty="0"/>
              <a:t>。现在要把</a:t>
            </a:r>
            <a:r>
              <a:rPr lang="en-US" altLang="zh-CN" sz="2400" dirty="0"/>
              <a:t>number.txt</a:t>
            </a:r>
            <a:r>
              <a:rPr lang="zh-CN" altLang="en-US" sz="2400" dirty="0"/>
              <a:t>文件拷贝到</a:t>
            </a:r>
            <a:r>
              <a:rPr lang="en-US" altLang="zh-CN" sz="2400" dirty="0"/>
              <a:t>/home/ubuntu/dir1</a:t>
            </a:r>
            <a:r>
              <a:rPr lang="zh-CN" altLang="en-US" sz="2400" dirty="0"/>
              <a:t>目录下，且拷贝后的文件名不变，仍为</a:t>
            </a:r>
            <a:r>
              <a:rPr lang="en-US" altLang="zh-CN" sz="2400" dirty="0"/>
              <a:t>number.txt</a:t>
            </a:r>
            <a:r>
              <a:rPr lang="zh-CN" altLang="en-US" sz="2400" dirty="0"/>
              <a:t>。</a:t>
            </a:r>
          </a:p>
        </p:txBody>
      </p:sp>
      <p:sp>
        <p:nvSpPr>
          <p:cNvPr id="32771" name="文本框 3">
            <a:extLst>
              <a:ext uri="{FF2B5EF4-FFF2-40B4-BE49-F238E27FC236}">
                <a16:creationId xmlns:a16="http://schemas.microsoft.com/office/drawing/2014/main" id="{DC4FE57E-0C56-4627-8EA6-46FF6ABD6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9" y="5834063"/>
            <a:ext cx="31550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-16 cp命令实现拷贝文件</a:t>
            </a:r>
          </a:p>
        </p:txBody>
      </p:sp>
      <p:pic>
        <p:nvPicPr>
          <p:cNvPr id="25602" name="图片 1">
            <a:extLst>
              <a:ext uri="{FF2B5EF4-FFF2-40B4-BE49-F238E27FC236}">
                <a16:creationId xmlns:a16="http://schemas.microsoft.com/office/drawing/2014/main" id="{9C41C1CB-63B9-4FBB-993C-33B293F3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78" y="2139646"/>
            <a:ext cx="8311817" cy="369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>
            <a:extLst>
              <a:ext uri="{FF2B5EF4-FFF2-40B4-BE49-F238E27FC236}">
                <a16:creationId xmlns:a16="http://schemas.microsoft.com/office/drawing/2014/main" id="{53C0FC8E-B059-4F72-8F5D-AC86BF13D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556" y="591330"/>
            <a:ext cx="8911687" cy="128089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2</a:t>
            </a:r>
            <a:r>
              <a:rPr lang="zh-CN" altLang="en-US" sz="2400" dirty="0"/>
              <a:t>，要求把目录结构中</a:t>
            </a:r>
            <a:r>
              <a:rPr lang="en-US" altLang="zh-CN" sz="2400" dirty="0"/>
              <a:t>/home/ubuntu</a:t>
            </a:r>
            <a:r>
              <a:rPr lang="zh-CN" altLang="en-US" sz="2400" dirty="0"/>
              <a:t>下的</a:t>
            </a:r>
            <a:r>
              <a:rPr lang="en-US" altLang="zh-CN" sz="2400" dirty="0"/>
              <a:t>number.txt</a:t>
            </a:r>
            <a:r>
              <a:rPr lang="zh-CN" altLang="en-US" sz="2400" dirty="0"/>
              <a:t>文件，拷贝到</a:t>
            </a:r>
            <a:r>
              <a:rPr lang="en-US" altLang="zh-CN" sz="2400" dirty="0"/>
              <a:t>/home/ubuntu/dir1</a:t>
            </a:r>
            <a:r>
              <a:rPr lang="zh-CN" altLang="en-US" sz="2400" dirty="0"/>
              <a:t>目录下，并且拷贝后的文件重新命名为</a:t>
            </a:r>
            <a:r>
              <a:rPr lang="en-US" altLang="zh-CN" sz="2400" dirty="0"/>
              <a:t>newnumber.txt</a:t>
            </a:r>
            <a:r>
              <a:rPr lang="zh-CN" altLang="en-US" sz="2400" dirty="0"/>
              <a:t>。执行过程如图</a:t>
            </a:r>
            <a:r>
              <a:rPr lang="en-US" altLang="zh-CN" sz="2400" dirty="0"/>
              <a:t>4-17</a:t>
            </a:r>
            <a:r>
              <a:rPr lang="zh-CN" altLang="en-US" sz="2400" dirty="0"/>
              <a:t>所示。</a:t>
            </a:r>
          </a:p>
        </p:txBody>
      </p:sp>
      <p:sp>
        <p:nvSpPr>
          <p:cNvPr id="33795" name="文本框 3">
            <a:extLst>
              <a:ext uri="{FF2B5EF4-FFF2-40B4-BE49-F238E27FC236}">
                <a16:creationId xmlns:a16="http://schemas.microsoft.com/office/drawing/2014/main" id="{CE69A793-7704-4931-99C6-EF44B3E3F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264" y="5527675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-17 cp命令实现拷贝文件并重命名</a:t>
            </a:r>
          </a:p>
        </p:txBody>
      </p:sp>
      <p:pic>
        <p:nvPicPr>
          <p:cNvPr id="26626" name="图片 1">
            <a:extLst>
              <a:ext uri="{FF2B5EF4-FFF2-40B4-BE49-F238E27FC236}">
                <a16:creationId xmlns:a16="http://schemas.microsoft.com/office/drawing/2014/main" id="{0F412230-D1F6-443E-9F7F-64E5EC34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5" y="2229861"/>
            <a:ext cx="7125253" cy="316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3EA7B-6758-4AB9-9B82-DF1DBB86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Linux</a:t>
            </a:r>
            <a:r>
              <a:rPr lang="zh-CN" altLang="en-US" dirty="0"/>
              <a:t>命令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AA04B-1B56-49D2-B7F8-8A9C64FA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4.1.1 Shell</a:t>
            </a:r>
            <a:r>
              <a:rPr lang="zh-CN" altLang="en-US" sz="2400" dirty="0">
                <a:solidFill>
                  <a:schemeClr val="tx1"/>
                </a:solidFill>
              </a:rPr>
              <a:t>程序的启动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4.1.2 </a:t>
            </a:r>
            <a:r>
              <a:rPr lang="zh-CN" altLang="en-US" sz="2400" dirty="0">
                <a:solidFill>
                  <a:schemeClr val="tx1"/>
                </a:solidFill>
              </a:rPr>
              <a:t>命令的格式</a:t>
            </a:r>
          </a:p>
        </p:txBody>
      </p:sp>
    </p:spTree>
    <p:extLst>
      <p:ext uri="{BB962C8B-B14F-4D97-AF65-F5344CB8AC3E}">
        <p14:creationId xmlns:p14="http://schemas.microsoft.com/office/powerpoint/2010/main" val="2689224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>
            <a:extLst>
              <a:ext uri="{FF2B5EF4-FFF2-40B4-BE49-F238E27FC236}">
                <a16:creationId xmlns:a16="http://schemas.microsoft.com/office/drawing/2014/main" id="{39FE00D3-53D9-4791-AABD-725F90E04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3865" y="624110"/>
            <a:ext cx="9860747" cy="1280890"/>
          </a:xfrm>
        </p:spPr>
        <p:txBody>
          <a:bodyPr>
            <a:normAutofit fontScale="9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3</a:t>
            </a:r>
            <a:r>
              <a:rPr lang="zh-CN" altLang="en-US" sz="2800" dirty="0"/>
              <a:t>，以安全询问的方式进行文件拷贝。把目录结构中</a:t>
            </a:r>
            <a:r>
              <a:rPr lang="en-US" altLang="zh-CN" sz="2800" dirty="0"/>
              <a:t>/home/ubuntu</a:t>
            </a:r>
            <a:r>
              <a:rPr lang="zh-CN" altLang="en-US" sz="2800" dirty="0"/>
              <a:t>下的</a:t>
            </a:r>
            <a:r>
              <a:rPr lang="en-US" altLang="zh-CN" sz="2800" dirty="0"/>
              <a:t>number.txt</a:t>
            </a:r>
            <a:r>
              <a:rPr lang="zh-CN" altLang="en-US" sz="2800" dirty="0"/>
              <a:t>文件以安全询问的方式拷贝到</a:t>
            </a:r>
            <a:r>
              <a:rPr lang="en-US" altLang="zh-CN" sz="2800" dirty="0"/>
              <a:t>/home/ubuntu/dir1</a:t>
            </a:r>
            <a:r>
              <a:rPr lang="zh-CN" altLang="en-US" sz="2800" dirty="0"/>
              <a:t>目录中。命令执行过程如图</a:t>
            </a:r>
            <a:r>
              <a:rPr lang="en-US" altLang="zh-CN" sz="2800" dirty="0"/>
              <a:t>4-18</a:t>
            </a:r>
            <a:r>
              <a:rPr lang="zh-CN" altLang="en-US" sz="2800" dirty="0"/>
              <a:t>所示。</a:t>
            </a:r>
          </a:p>
        </p:txBody>
      </p:sp>
      <p:sp>
        <p:nvSpPr>
          <p:cNvPr id="34819" name="文本框 3">
            <a:extLst>
              <a:ext uri="{FF2B5EF4-FFF2-40B4-BE49-F238E27FC236}">
                <a16:creationId xmlns:a16="http://schemas.microsoft.com/office/drawing/2014/main" id="{EB117398-5EB8-4013-A03C-44BE6D6B8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350" y="5540375"/>
            <a:ext cx="358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-18 以安全询问方式拷贝文件</a:t>
            </a:r>
          </a:p>
        </p:txBody>
      </p:sp>
      <p:pic>
        <p:nvPicPr>
          <p:cNvPr id="27650" name="图片 1">
            <a:extLst>
              <a:ext uri="{FF2B5EF4-FFF2-40B4-BE49-F238E27FC236}">
                <a16:creationId xmlns:a16="http://schemas.microsoft.com/office/drawing/2014/main" id="{2A0CDC74-6AC9-4404-92E4-514E836D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18" y="2378075"/>
            <a:ext cx="793918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1" name="标题 1">
            <a:extLst>
              <a:ext uri="{FF2B5EF4-FFF2-40B4-BE49-F238E27FC236}">
                <a16:creationId xmlns:a16="http://schemas.microsoft.com/office/drawing/2014/main" id="{CF2E83BF-83A3-42B6-B5E9-75EF1369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8264" y="342230"/>
            <a:ext cx="8911687" cy="778589"/>
          </a:xfrm>
        </p:spPr>
        <p:txBody>
          <a:bodyPr anchor="b"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.3.4 rm命令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842" name="内容占位符 2">
            <a:extLst>
              <a:ext uri="{FF2B5EF4-FFF2-40B4-BE49-F238E27FC236}">
                <a16:creationId xmlns:a16="http://schemas.microsoft.com/office/drawing/2014/main" id="{35471074-4BD2-4DC9-8EE0-50F470FEB0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0623" y="1402935"/>
            <a:ext cx="8915400" cy="128089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【功能】rm命令的作用是删除指定的文件。</a:t>
            </a:r>
          </a:p>
          <a:p>
            <a:pPr>
              <a:lnSpc>
                <a:spcPct val="150000"/>
              </a:lnSpc>
            </a:pPr>
            <a:r>
              <a:rPr lang="zh-CN" altLang="en-US" sz="2400"/>
              <a:t>【格式】rm  [选项]  [文件名或目录名]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69E2BE0-FAE2-47F8-B08A-63032A5F7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88159"/>
              </p:ext>
            </p:extLst>
          </p:nvPr>
        </p:nvGraphicFramePr>
        <p:xfrm>
          <a:off x="2077365" y="2978567"/>
          <a:ext cx="8923814" cy="2584968"/>
        </p:xfrm>
        <a:graphic>
          <a:graphicData uri="http://schemas.openxmlformats.org/drawingml/2006/table">
            <a:tbl>
              <a:tblPr/>
              <a:tblGrid>
                <a:gridCol w="1449365">
                  <a:extLst>
                    <a:ext uri="{9D8B030D-6E8A-4147-A177-3AD203B41FA5}">
                      <a16:colId xmlns:a16="http://schemas.microsoft.com/office/drawing/2014/main" val="894027112"/>
                    </a:ext>
                  </a:extLst>
                </a:gridCol>
                <a:gridCol w="7474449">
                  <a:extLst>
                    <a:ext uri="{9D8B030D-6E8A-4147-A177-3AD203B41FA5}">
                      <a16:colId xmlns:a16="http://schemas.microsoft.com/office/drawing/2014/main" val="1552925317"/>
                    </a:ext>
                  </a:extLst>
                </a:gridCol>
              </a:tblGrid>
              <a:tr h="43082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1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ja-JP" altLang="en-US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187772"/>
                  </a:ext>
                </a:extLst>
              </a:tr>
              <a:tr h="43082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-i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以安全询问的方式进行删除操作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13224"/>
                  </a:ext>
                </a:extLst>
              </a:tr>
              <a:tr h="43082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-r</a:t>
                      </a: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altLang="ja-JP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递归处理，将指定目录下的所有文件及子目录一并处理。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820522"/>
                  </a:ext>
                </a:extLst>
              </a:tr>
              <a:tr h="43082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-f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强制删除文件或目录。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39679"/>
                  </a:ext>
                </a:extLst>
              </a:tr>
              <a:tr h="43082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-v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显示指令执行过程</a:t>
                      </a:r>
                      <a:endParaRPr lang="ja-JP" alt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528047"/>
                  </a:ext>
                </a:extLst>
              </a:tr>
              <a:tr h="43082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-d</a:t>
                      </a:r>
                      <a:endParaRPr lang="en-US" altLang="zh-C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2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直接把欲删除的目录的硬连接数据删成</a:t>
                      </a:r>
                      <a:r>
                        <a:rPr lang="en-US" altLang="ja-JP" sz="22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ja-JP" altLang="en-US" sz="22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，删除该目录。</a:t>
                      </a:r>
                      <a:endParaRPr lang="ja-JP" altLang="en-US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344" marR="143344" marT="199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803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>
            <a:extLst>
              <a:ext uri="{FF2B5EF4-FFF2-40B4-BE49-F238E27FC236}">
                <a16:creationId xmlns:a16="http://schemas.microsoft.com/office/drawing/2014/main" id="{7FCE2093-7558-4935-A1D5-850381195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1" y="624110"/>
            <a:ext cx="10007028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1</a:t>
            </a:r>
            <a:r>
              <a:rPr lang="zh-CN" altLang="en-US" sz="2400" dirty="0"/>
              <a:t>，删除指定文件。把目录结构中</a:t>
            </a:r>
            <a:r>
              <a:rPr lang="en-US" altLang="zh-CN" sz="2400" dirty="0"/>
              <a:t>/home/ubuntu/dir1</a:t>
            </a:r>
            <a:r>
              <a:rPr lang="zh-CN" altLang="en-US" sz="2400" dirty="0"/>
              <a:t>下的</a:t>
            </a:r>
            <a:r>
              <a:rPr lang="en-US" altLang="zh-CN" sz="2400" dirty="0"/>
              <a:t>number.txt</a:t>
            </a:r>
            <a:r>
              <a:rPr lang="zh-CN" altLang="en-US" sz="2400" dirty="0"/>
              <a:t>文件删除掉。执行过程如图</a:t>
            </a:r>
            <a:r>
              <a:rPr lang="en-US" altLang="zh-CN" sz="2400" dirty="0"/>
              <a:t>4-19</a:t>
            </a:r>
            <a:r>
              <a:rPr lang="zh-CN" altLang="en-US" sz="2400" dirty="0"/>
              <a:t>所示。</a:t>
            </a:r>
          </a:p>
        </p:txBody>
      </p:sp>
      <p:sp>
        <p:nvSpPr>
          <p:cNvPr id="36867" name="文本框 4">
            <a:extLst>
              <a:ext uri="{FF2B5EF4-FFF2-40B4-BE49-F238E27FC236}">
                <a16:creationId xmlns:a16="http://schemas.microsoft.com/office/drawing/2014/main" id="{9A8528CA-1E58-460A-A610-D4172BCDD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25" y="5708650"/>
            <a:ext cx="2520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</a:t>
            </a:r>
            <a:r>
              <a:rPr lang="zh-CN" altLang="en-US" dirty="0"/>
              <a:t>-19 rm命令删除文件</a:t>
            </a:r>
          </a:p>
        </p:txBody>
      </p:sp>
      <p:pic>
        <p:nvPicPr>
          <p:cNvPr id="32769" name="图片 1">
            <a:extLst>
              <a:ext uri="{FF2B5EF4-FFF2-40B4-BE49-F238E27FC236}">
                <a16:creationId xmlns:a16="http://schemas.microsoft.com/office/drawing/2014/main" id="{483A4757-2DDF-4C0C-B50E-8674E12E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13" y="1905000"/>
            <a:ext cx="8242466" cy="366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>
            <a:extLst>
              <a:ext uri="{FF2B5EF4-FFF2-40B4-BE49-F238E27FC236}">
                <a16:creationId xmlns:a16="http://schemas.microsoft.com/office/drawing/2014/main" id="{77477562-880E-4C65-8063-C6229A1D4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1946" y="624110"/>
            <a:ext cx="10489915" cy="128089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2</a:t>
            </a:r>
            <a:r>
              <a:rPr lang="zh-CN" altLang="en-US" sz="2400" dirty="0"/>
              <a:t>，删除目录。设在</a:t>
            </a:r>
            <a:r>
              <a:rPr lang="en-US" altLang="zh-CN" sz="2400" dirty="0"/>
              <a:t>/home/ubuntu/</a:t>
            </a:r>
            <a:r>
              <a:rPr lang="en-US" altLang="zh-CN" sz="2400" dirty="0" err="1"/>
              <a:t>mydir</a:t>
            </a:r>
            <a:r>
              <a:rPr lang="zh-CN" altLang="en-US" sz="2400" dirty="0"/>
              <a:t>是一个空目录，</a:t>
            </a:r>
            <a:r>
              <a:rPr lang="en-US" altLang="zh-CN" sz="2400" dirty="0"/>
              <a:t>/home/ubuntu/dir1 </a:t>
            </a:r>
            <a:r>
              <a:rPr lang="zh-CN" altLang="en-US" sz="2400" dirty="0"/>
              <a:t>是一个非空目录，利用</a:t>
            </a:r>
            <a:r>
              <a:rPr lang="en-US" altLang="zh-CN" sz="2400" dirty="0"/>
              <a:t>rm</a:t>
            </a:r>
            <a:r>
              <a:rPr lang="zh-CN" altLang="en-US" sz="2400" dirty="0"/>
              <a:t>命令，把它们删除掉。执行过程如图</a:t>
            </a:r>
            <a:r>
              <a:rPr lang="en-US" altLang="zh-CN" sz="2400" dirty="0"/>
              <a:t>4-20</a:t>
            </a:r>
            <a:r>
              <a:rPr lang="zh-CN" altLang="en-US" sz="2400" dirty="0"/>
              <a:t>所示。</a:t>
            </a:r>
          </a:p>
        </p:txBody>
      </p:sp>
      <p:sp>
        <p:nvSpPr>
          <p:cNvPr id="37891" name="文本框 3">
            <a:extLst>
              <a:ext uri="{FF2B5EF4-FFF2-40B4-BE49-F238E27FC236}">
                <a16:creationId xmlns:a16="http://schemas.microsoft.com/office/drawing/2014/main" id="{F24AB9C2-63C3-46CA-91D1-8190901F2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502" y="5986723"/>
            <a:ext cx="2751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-20 rm命令删除目录</a:t>
            </a:r>
          </a:p>
        </p:txBody>
      </p:sp>
      <p:pic>
        <p:nvPicPr>
          <p:cNvPr id="31745" name="图片 1">
            <a:extLst>
              <a:ext uri="{FF2B5EF4-FFF2-40B4-BE49-F238E27FC236}">
                <a16:creationId xmlns:a16="http://schemas.microsoft.com/office/drawing/2014/main" id="{7E4A1E6B-4323-4BD6-AA2C-5F0BBEC3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01" y="1987364"/>
            <a:ext cx="7875516" cy="399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>
            <a:extLst>
              <a:ext uri="{FF2B5EF4-FFF2-40B4-BE49-F238E27FC236}">
                <a16:creationId xmlns:a16="http://schemas.microsoft.com/office/drawing/2014/main" id="{C8FE6B44-0361-43E8-A26F-02519B3F1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5237" y="624110"/>
            <a:ext cx="9809376" cy="1280890"/>
          </a:xfrm>
        </p:spPr>
        <p:txBody>
          <a:bodyPr>
            <a:normAutofit fontScale="9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3</a:t>
            </a:r>
            <a:r>
              <a:rPr lang="zh-CN" altLang="en-US" sz="2800" dirty="0"/>
              <a:t>，以安全询问方式删除目录。在</a:t>
            </a:r>
            <a:r>
              <a:rPr lang="en-US" altLang="zh-CN" sz="2800" dirty="0"/>
              <a:t>/home/ubuntu/</a:t>
            </a:r>
            <a:r>
              <a:rPr lang="zh-CN" altLang="en-US" sz="2800" dirty="0"/>
              <a:t>目录下新建一个子目录</a:t>
            </a:r>
            <a:r>
              <a:rPr lang="en-US" altLang="zh-CN" sz="2800" dirty="0" err="1"/>
              <a:t>newdir</a:t>
            </a:r>
            <a:r>
              <a:rPr lang="zh-CN" altLang="en-US" sz="2800" dirty="0"/>
              <a:t>，以安全询问的方式进行该目录的删除。执行过程如图</a:t>
            </a:r>
            <a:r>
              <a:rPr lang="en-US" altLang="zh-CN" sz="2800" dirty="0"/>
              <a:t>4-21</a:t>
            </a:r>
            <a:r>
              <a:rPr lang="zh-CN" altLang="en-US" sz="2800" dirty="0"/>
              <a:t>所示。</a:t>
            </a:r>
          </a:p>
        </p:txBody>
      </p:sp>
      <p:sp>
        <p:nvSpPr>
          <p:cNvPr id="38915" name="文本框 3">
            <a:extLst>
              <a:ext uri="{FF2B5EF4-FFF2-40B4-BE49-F238E27FC236}">
                <a16:creationId xmlns:a16="http://schemas.microsoft.com/office/drawing/2014/main" id="{2BAC35A9-D7A4-4127-B5A4-1CBD66E5A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350" y="6169025"/>
            <a:ext cx="358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-21 以安全询问方式删除目录</a:t>
            </a:r>
          </a:p>
        </p:txBody>
      </p:sp>
      <p:pic>
        <p:nvPicPr>
          <p:cNvPr id="30721" name="图片 1">
            <a:extLst>
              <a:ext uri="{FF2B5EF4-FFF2-40B4-BE49-F238E27FC236}">
                <a16:creationId xmlns:a16="http://schemas.microsoft.com/office/drawing/2014/main" id="{7B83102E-B0D6-4C94-9F46-71C2AAA5E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56" y="1984027"/>
            <a:ext cx="7387199" cy="410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>
            <a:extLst>
              <a:ext uri="{FF2B5EF4-FFF2-40B4-BE49-F238E27FC236}">
                <a16:creationId xmlns:a16="http://schemas.microsoft.com/office/drawing/2014/main" id="{E03B59A8-D6FC-4D4B-993A-67081AF1D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5237" y="624110"/>
            <a:ext cx="9809376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4</a:t>
            </a:r>
            <a:r>
              <a:rPr lang="zh-CN" altLang="en-US" sz="2400" dirty="0"/>
              <a:t>，结合使用通配符“*”，可以删除一类文件。例如，要删除当前目录下所有的以</a:t>
            </a:r>
            <a:r>
              <a:rPr lang="en-US" altLang="zh-CN" sz="2400" dirty="0" err="1"/>
              <a:t>tx</a:t>
            </a:r>
            <a:r>
              <a:rPr lang="zh-CN" altLang="en-US" sz="2400" dirty="0"/>
              <a:t>为首的文件。执行过程如图</a:t>
            </a:r>
            <a:r>
              <a:rPr lang="en-US" altLang="zh-CN" sz="2400" dirty="0"/>
              <a:t>4-22</a:t>
            </a:r>
            <a:r>
              <a:rPr lang="zh-CN" altLang="en-US" sz="2400" dirty="0"/>
              <a:t>所示。</a:t>
            </a:r>
          </a:p>
        </p:txBody>
      </p:sp>
      <p:sp>
        <p:nvSpPr>
          <p:cNvPr id="39939" name="文本框 4">
            <a:extLst>
              <a:ext uri="{FF2B5EF4-FFF2-40B4-BE49-F238E27FC236}">
                <a16:creationId xmlns:a16="http://schemas.microsoft.com/office/drawing/2014/main" id="{AC52D9DB-7723-4ED4-BBF1-6F26AE78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783" y="6049224"/>
            <a:ext cx="3579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-22 删除以tx为首的所有目录</a:t>
            </a:r>
          </a:p>
        </p:txBody>
      </p:sp>
      <p:pic>
        <p:nvPicPr>
          <p:cNvPr id="29697" name="图片 1">
            <a:extLst>
              <a:ext uri="{FF2B5EF4-FFF2-40B4-BE49-F238E27FC236}">
                <a16:creationId xmlns:a16="http://schemas.microsoft.com/office/drawing/2014/main" id="{70A792E3-956A-4136-9A69-D49ED225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91" y="1787086"/>
            <a:ext cx="6569163" cy="418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>
            <a:extLst>
              <a:ext uri="{FF2B5EF4-FFF2-40B4-BE49-F238E27FC236}">
                <a16:creationId xmlns:a16="http://schemas.microsoft.com/office/drawing/2014/main" id="{0BF2569D-4A65-4BCF-8667-828092089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0170" y="661304"/>
            <a:ext cx="8911687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5</a:t>
            </a:r>
            <a:r>
              <a:rPr lang="zh-CN" altLang="en-US" sz="2400" dirty="0"/>
              <a:t>，利用一条</a:t>
            </a:r>
            <a:r>
              <a:rPr lang="en-US" altLang="zh-CN" sz="2400" dirty="0"/>
              <a:t>rm</a:t>
            </a:r>
            <a:r>
              <a:rPr lang="zh-CN" altLang="en-US" sz="2400" dirty="0"/>
              <a:t>命令一次性删除多个文件或者目录。文件名（目录名）之间要用空格隔开。</a:t>
            </a:r>
          </a:p>
        </p:txBody>
      </p:sp>
      <p:sp>
        <p:nvSpPr>
          <p:cNvPr id="40963" name="文本框 4">
            <a:extLst>
              <a:ext uri="{FF2B5EF4-FFF2-40B4-BE49-F238E27FC236}">
                <a16:creationId xmlns:a16="http://schemas.microsoft.com/office/drawing/2014/main" id="{6E5B5E27-7F1A-4E9A-855E-F0B0AC932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105" y="6196696"/>
            <a:ext cx="3905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-23 一条rm命令删除多个目录。</a:t>
            </a:r>
          </a:p>
        </p:txBody>
      </p:sp>
      <p:pic>
        <p:nvPicPr>
          <p:cNvPr id="28673" name="Picture 1">
            <a:extLst>
              <a:ext uri="{FF2B5EF4-FFF2-40B4-BE49-F238E27FC236}">
                <a16:creationId xmlns:a16="http://schemas.microsoft.com/office/drawing/2014/main" id="{AA898957-A350-4852-9E82-56C6EE30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6" y="1743164"/>
            <a:ext cx="6325708" cy="43598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>
            <a:extLst>
              <a:ext uri="{FF2B5EF4-FFF2-40B4-BE49-F238E27FC236}">
                <a16:creationId xmlns:a16="http://schemas.microsoft.com/office/drawing/2014/main" id="{D3C8D153-5A10-482E-AF2B-1C2ADEABC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73207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.3.5 mv命令</a:t>
            </a:r>
          </a:p>
        </p:txBody>
      </p:sp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A59AC4FB-0AF0-499F-9B46-F42CAE4ECD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0295" y="1335641"/>
            <a:ext cx="9726078" cy="18801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【功能】mv是英文单词move的缩写。mv命令可以实现文件的移动。即相当于Windows系统中的“剪切复制”功能。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【格式】mv  文件名  路径名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>
            <a:extLst>
              <a:ext uri="{FF2B5EF4-FFF2-40B4-BE49-F238E27FC236}">
                <a16:creationId xmlns:a16="http://schemas.microsoft.com/office/drawing/2014/main" id="{04A7E209-375E-46C5-B6FA-17E931E6E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2493" y="624110"/>
            <a:ext cx="10362788" cy="80399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举例</a:t>
            </a:r>
            <a:r>
              <a:rPr lang="en-US" altLang="zh-CN" sz="2000" dirty="0"/>
              <a:t>】</a:t>
            </a:r>
            <a:r>
              <a:rPr lang="zh-CN" altLang="en-US" sz="2000" dirty="0"/>
              <a:t>当前</a:t>
            </a:r>
            <a:r>
              <a:rPr lang="en-US" altLang="zh-CN" sz="2000" dirty="0"/>
              <a:t>number.txt</a:t>
            </a:r>
            <a:r>
              <a:rPr lang="zh-CN" altLang="en-US" sz="2000" dirty="0"/>
              <a:t>文件所在的目录层次结构为：</a:t>
            </a:r>
            <a:r>
              <a:rPr lang="en-US" altLang="zh-CN" sz="2000" dirty="0"/>
              <a:t>/home/ubuntu/number.txt</a:t>
            </a:r>
            <a:r>
              <a:rPr lang="zh-CN" altLang="en-US" sz="2000" dirty="0"/>
              <a:t>。现在要把</a:t>
            </a:r>
            <a:r>
              <a:rPr lang="en-US" altLang="zh-CN" sz="2000" dirty="0"/>
              <a:t>number.txt</a:t>
            </a:r>
            <a:r>
              <a:rPr lang="zh-CN" altLang="en-US" sz="2000" dirty="0"/>
              <a:t>文件移动到</a:t>
            </a:r>
            <a:r>
              <a:rPr lang="en-US" altLang="zh-CN" sz="2000" dirty="0"/>
              <a:t>/home/ubuntu/</a:t>
            </a:r>
            <a:r>
              <a:rPr lang="en-US" altLang="zh-CN" sz="2000" dirty="0" err="1"/>
              <a:t>mydir</a:t>
            </a:r>
            <a:r>
              <a:rPr lang="zh-CN" altLang="en-US" sz="2000" dirty="0"/>
              <a:t>目录下。执行过程如图</a:t>
            </a:r>
            <a:r>
              <a:rPr lang="en-US" altLang="zh-CN" sz="2000" dirty="0"/>
              <a:t>4-24</a:t>
            </a:r>
            <a:r>
              <a:rPr lang="zh-CN" altLang="en-US" sz="2000" dirty="0"/>
              <a:t>所示。</a:t>
            </a:r>
          </a:p>
        </p:txBody>
      </p:sp>
      <p:sp>
        <p:nvSpPr>
          <p:cNvPr id="43011" name="文本框 3">
            <a:extLst>
              <a:ext uri="{FF2B5EF4-FFF2-40B4-BE49-F238E27FC236}">
                <a16:creationId xmlns:a16="http://schemas.microsoft.com/office/drawing/2014/main" id="{C18D14DE-92B1-46E3-B994-7BF46D96C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98" y="6233890"/>
            <a:ext cx="34797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-24 mv命令实现文件的移动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4F08F2CE-5A1D-4329-9D64-B0B8A41A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1" y="1520455"/>
            <a:ext cx="6838751" cy="47134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>
            <a:extLst>
              <a:ext uri="{FF2B5EF4-FFF2-40B4-BE49-F238E27FC236}">
                <a16:creationId xmlns:a16="http://schemas.microsoft.com/office/drawing/2014/main" id="{9B6812B6-1E7A-4576-B1E8-D8B3453F2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7572" y="616698"/>
            <a:ext cx="8911687" cy="6601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.3.6 chmod命令</a:t>
            </a:r>
          </a:p>
        </p:txBody>
      </p:sp>
      <p:sp>
        <p:nvSpPr>
          <p:cNvPr id="44034" name="内容占位符 2">
            <a:extLst>
              <a:ext uri="{FF2B5EF4-FFF2-40B4-BE49-F238E27FC236}">
                <a16:creationId xmlns:a16="http://schemas.microsoft.com/office/drawing/2014/main" id="{F20451AE-642A-4759-ABD8-BA190F6B3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10426" y="1414408"/>
            <a:ext cx="10469242" cy="46370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【功能】chmod命令是在Linux系统中一个非常重要的命令。它的执行可以修改文件的权限和文件的属性。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【格式】chmod  [&lt;文件使用者&gt;+/-/=&lt;权限类型&gt;]  文件名1  文件名2 ….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【说明】该命令中[&lt;文件使用者&gt;+/-/=&lt;权限类型&gt;]作为一个部分，中间不加空格进行分隔。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>
            <a:extLst>
              <a:ext uri="{FF2B5EF4-FFF2-40B4-BE49-F238E27FC236}">
                <a16:creationId xmlns:a16="http://schemas.microsoft.com/office/drawing/2014/main" id="{51FD7AD1-B3A4-489D-8AC9-58A7FD14D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9212" y="946778"/>
            <a:ext cx="8911687" cy="66016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+mj-ea"/>
              </a:rPr>
              <a:t> 4.1.1 </a:t>
            </a:r>
            <a:r>
              <a:rPr lang="en-US" altLang="zh-CN" sz="2800" b="1" dirty="0" err="1">
                <a:solidFill>
                  <a:schemeClr val="tx1"/>
                </a:solidFill>
                <a:latin typeface="+mj-ea"/>
              </a:rPr>
              <a:t>Shell程序的启动</a:t>
            </a:r>
            <a:endParaRPr lang="zh-CN" altLang="en-US" sz="28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146" name="内容占位符 2">
            <a:extLst>
              <a:ext uri="{FF2B5EF4-FFF2-40B4-BE49-F238E27FC236}">
                <a16:creationId xmlns:a16="http://schemas.microsoft.com/office/drawing/2014/main" id="{8835C774-76A1-40A1-9967-DCA85A4E94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0732" y="1702085"/>
            <a:ext cx="8915400" cy="409254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当用户登录到图形桌面后，在系统中找到</a:t>
            </a:r>
            <a:r>
              <a:rPr lang="zh-CN" altLang="en-US" sz="2400" dirty="0">
                <a:solidFill>
                  <a:srgbClr val="FF0000"/>
                </a:solidFill>
              </a:rPr>
              <a:t>【终端（Terminal）】</a:t>
            </a:r>
            <a:r>
              <a:rPr lang="zh-CN" altLang="en-US" sz="2400" dirty="0"/>
              <a:t>即可启动Shell。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对于Ubuntu1</a:t>
            </a:r>
            <a:r>
              <a:rPr lang="en-US" altLang="zh-CN" sz="2400" dirty="0"/>
              <a:t>8</a:t>
            </a:r>
            <a:r>
              <a:rPr lang="zh-CN" altLang="en-US" sz="2400" dirty="0"/>
              <a:t>.04桌面系统，用户可以通过使用组合键</a:t>
            </a:r>
            <a:r>
              <a:rPr lang="zh-CN" altLang="en-US" sz="2400" dirty="0">
                <a:solidFill>
                  <a:srgbClr val="FF0000"/>
                </a:solidFill>
              </a:rPr>
              <a:t>【Ctrl+Alt+t】</a:t>
            </a:r>
            <a:r>
              <a:rPr lang="zh-CN" altLang="en-US" sz="2400" dirty="0"/>
              <a:t>，启动Shll。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可以单击桌面左侧下角“显示应用程序”图标     ，在搜索栏输入“terminal”，点击【搜索】，系统会自动搜出“终端”并启动。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78989543-D416-4373-8F62-8A09206F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901" y="4237716"/>
            <a:ext cx="32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7CC96EC5-7FF2-46E4-904E-025E48E279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6048" y="489128"/>
            <a:ext cx="9897313" cy="554180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“文件使用者”有四种类型，包括：u、g、o、a。</a:t>
            </a:r>
          </a:p>
          <a:p>
            <a:pPr lvl="1"/>
            <a:r>
              <a:rPr lang="zh-CN" altLang="en-US" sz="1800" dirty="0"/>
              <a:t>u——user，文件主，即文件或目录的所有者</a:t>
            </a:r>
          </a:p>
          <a:p>
            <a:pPr lvl="1"/>
            <a:r>
              <a:rPr lang="zh-CN" altLang="en-US" sz="1800" dirty="0"/>
              <a:t>g——group，文件主所在组群的用户</a:t>
            </a:r>
          </a:p>
          <a:p>
            <a:pPr lvl="1"/>
            <a:r>
              <a:rPr lang="zh-CN" altLang="en-US" sz="1800" dirty="0"/>
              <a:t>o——others，其他用户</a:t>
            </a:r>
          </a:p>
          <a:p>
            <a:pPr lvl="1"/>
            <a:r>
              <a:rPr lang="zh-CN" altLang="en-US" sz="1800" dirty="0"/>
              <a:t>a——all，所有用户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“操作符号”包括三种类型，包括：“+、-、=”</a:t>
            </a:r>
          </a:p>
          <a:p>
            <a:pPr lvl="1"/>
            <a:r>
              <a:rPr lang="zh-CN" altLang="en-US" sz="1800" dirty="0"/>
              <a:t>“+”——代表增加权限</a:t>
            </a:r>
          </a:p>
          <a:p>
            <a:pPr lvl="1"/>
            <a:r>
              <a:rPr lang="zh-CN" altLang="en-US" sz="1800" dirty="0"/>
              <a:t>“-”——代表删除权限、取消权限</a:t>
            </a:r>
          </a:p>
          <a:p>
            <a:pPr lvl="1"/>
            <a:r>
              <a:rPr lang="zh-CN" altLang="en-US" sz="1800" dirty="0"/>
              <a:t>“=”——代表赋予给定的权限，并取消其它权限（如果有的话）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“权限类型”包括三种基本类型：r、w、x，并可采用这些类型的组合。</a:t>
            </a:r>
          </a:p>
          <a:p>
            <a:pPr lvl="1"/>
            <a:r>
              <a:rPr lang="zh-CN" altLang="en-US" sz="1800" dirty="0"/>
              <a:t>“r”——代表只读权限       </a:t>
            </a:r>
            <a:endParaRPr lang="en-US" altLang="zh-CN" sz="1800" dirty="0"/>
          </a:p>
          <a:p>
            <a:pPr lvl="1"/>
            <a:r>
              <a:rPr lang="zh-CN" altLang="en-US" sz="1800" dirty="0"/>
              <a:t> “w”——代表写权限</a:t>
            </a:r>
          </a:p>
          <a:p>
            <a:pPr lvl="1"/>
            <a:r>
              <a:rPr lang="zh-CN" altLang="en-US" sz="1800" dirty="0"/>
              <a:t>“x”——代表可执行权限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内容占位符 -2147482572">
            <a:extLst>
              <a:ext uri="{FF2B5EF4-FFF2-40B4-BE49-F238E27FC236}">
                <a16:creationId xmlns:a16="http://schemas.microsoft.com/office/drawing/2014/main" id="{ABB9BB53-ADE4-4D09-94B6-05085985C1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00692"/>
            <a:ext cx="5513520" cy="4613889"/>
          </a:xfrm>
          <a:solidFill>
            <a:srgbClr val="FFFFFF"/>
          </a:solidFill>
        </p:spPr>
      </p:pic>
      <p:sp>
        <p:nvSpPr>
          <p:cNvPr id="47107" name="文本框 4">
            <a:extLst>
              <a:ext uri="{FF2B5EF4-FFF2-40B4-BE49-F238E27FC236}">
                <a16:creationId xmlns:a16="http://schemas.microsoft.com/office/drawing/2014/main" id="{90AC7D3E-C1D5-47F2-83C8-A5AA638F3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286" y="5443253"/>
            <a:ext cx="4818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-25 chmod命令进行文件权限的增删操作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EFFA3-7662-42C1-A14C-FF45B2E76613}"/>
              </a:ext>
            </a:extLst>
          </p:cNvPr>
          <p:cNvSpPr txBox="1"/>
          <p:nvPr/>
        </p:nvSpPr>
        <p:spPr>
          <a:xfrm>
            <a:off x="1787703" y="155121"/>
            <a:ext cx="4058292" cy="5559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</a:rPr>
              <a:t>【</a:t>
            </a:r>
            <a:r>
              <a:rPr lang="zh-CN" altLang="en-US" sz="2400" dirty="0">
                <a:solidFill>
                  <a:srgbClr val="0070C0"/>
                </a:solidFill>
              </a:rPr>
              <a:t>举例</a:t>
            </a:r>
            <a:r>
              <a:rPr lang="en-US" altLang="zh-CN" sz="2400" dirty="0">
                <a:solidFill>
                  <a:srgbClr val="0070C0"/>
                </a:solidFill>
              </a:rPr>
              <a:t>】</a:t>
            </a:r>
            <a:r>
              <a:rPr lang="zh-CN" altLang="en-US" sz="2400" dirty="0">
                <a:solidFill>
                  <a:srgbClr val="0070C0"/>
                </a:solidFill>
              </a:rPr>
              <a:t>利用</a:t>
            </a:r>
            <a:r>
              <a:rPr lang="en-US" altLang="zh-CN" sz="2400" dirty="0" err="1">
                <a:solidFill>
                  <a:srgbClr val="0070C0"/>
                </a:solidFill>
              </a:rPr>
              <a:t>chomd</a:t>
            </a:r>
            <a:r>
              <a:rPr lang="zh-CN" altLang="en-US" sz="2400" dirty="0">
                <a:solidFill>
                  <a:srgbClr val="0070C0"/>
                </a:solidFill>
              </a:rPr>
              <a:t>命令修改某文件的权限。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先用</a:t>
            </a:r>
            <a:r>
              <a:rPr lang="en-US" altLang="zh-CN" sz="2400" dirty="0"/>
              <a:t>ls -l </a:t>
            </a:r>
            <a:r>
              <a:rPr lang="zh-CN" altLang="en-US" sz="2400" dirty="0"/>
              <a:t>命令查看文件</a:t>
            </a:r>
            <a:r>
              <a:rPr lang="en-US" altLang="zh-CN" sz="2400" dirty="0"/>
              <a:t>username</a:t>
            </a:r>
            <a:r>
              <a:rPr lang="zh-CN" altLang="en-US" sz="2400" dirty="0"/>
              <a:t>的详细信息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对于该文件，为所有用户取消读写执行的权限。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为文件主用户增加读写执行权限。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为组群用户增加只读权限。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为其他用户赋予只读权限。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0E957-F669-46CB-9FD4-A37E2D5A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192" y="734138"/>
            <a:ext cx="9630186" cy="3180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/>
              <a:t>也可以用数字表示权限。其中4表示读权限，2表示写权限，1表示执行权限，0表示没有权限。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【标准用法】chmod  [mode]  文件名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【说明】mode是3个从0-7范围的八进制数值，分别代表user、group、others的权限。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noProof="1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BFA537-7386-4440-8C3E-E6B61B1D86B6}"/>
              </a:ext>
            </a:extLst>
          </p:cNvPr>
          <p:cNvSpPr/>
          <p:nvPr/>
        </p:nvSpPr>
        <p:spPr>
          <a:xfrm>
            <a:off x="1815225" y="4089114"/>
            <a:ext cx="9835669" cy="1828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</a:p>
          <a:p>
            <a:pPr>
              <a:lnSpc>
                <a:spcPct val="110000"/>
              </a:lnSpc>
            </a:pPr>
            <a:r>
              <a:rPr lang="en-US" altLang="zh-CN" sz="2400" dirty="0" err="1"/>
              <a:t>chmod</a:t>
            </a:r>
            <a:r>
              <a:rPr lang="en-US" altLang="zh-CN" sz="2400" dirty="0"/>
              <a:t>  a=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  filename  </a:t>
            </a:r>
            <a:r>
              <a:rPr lang="zh-CN" altLang="en-US" sz="2400" dirty="0"/>
              <a:t>和 </a:t>
            </a:r>
            <a:r>
              <a:rPr lang="en-US" altLang="zh-CN" sz="2400" dirty="0" err="1"/>
              <a:t>chmod</a:t>
            </a:r>
            <a:r>
              <a:rPr lang="en-US" altLang="zh-CN" sz="2400" dirty="0"/>
              <a:t>  777  filename  </a:t>
            </a:r>
            <a:r>
              <a:rPr lang="zh-CN" altLang="en-US" sz="2400" dirty="0"/>
              <a:t>效果相同 </a:t>
            </a:r>
            <a:r>
              <a:rPr lang="en-US" altLang="zh-CN" sz="2400" dirty="0" err="1"/>
              <a:t>chmod</a:t>
            </a:r>
            <a:r>
              <a:rPr lang="en-US" altLang="zh-CN" sz="2400" dirty="0"/>
              <a:t>  ug=</a:t>
            </a:r>
            <a:r>
              <a:rPr lang="en-US" altLang="zh-CN" sz="2400" dirty="0" err="1"/>
              <a:t>rwx,o</a:t>
            </a:r>
            <a:r>
              <a:rPr lang="en-US" altLang="zh-CN" sz="2400" dirty="0"/>
              <a:t>=x filename  </a:t>
            </a:r>
            <a:r>
              <a:rPr lang="zh-CN" altLang="en-US" sz="2400" dirty="0"/>
              <a:t>和 </a:t>
            </a:r>
            <a:r>
              <a:rPr lang="en-US" altLang="zh-CN" sz="2400" dirty="0" err="1"/>
              <a:t>chmod</a:t>
            </a:r>
            <a:r>
              <a:rPr lang="en-US" altLang="zh-CN" sz="2400" dirty="0"/>
              <a:t>  771  filename  </a:t>
            </a:r>
            <a:r>
              <a:rPr lang="zh-CN" altLang="en-US" sz="2400" dirty="0"/>
              <a:t>效果相同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>
            <a:extLst>
              <a:ext uri="{FF2B5EF4-FFF2-40B4-BE49-F238E27FC236}">
                <a16:creationId xmlns:a16="http://schemas.microsoft.com/office/drawing/2014/main" id="{312085D3-646A-4099-BB23-2CF01F50E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3329" y="726851"/>
            <a:ext cx="8911687" cy="73207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.4文件处理命令</a:t>
            </a:r>
          </a:p>
        </p:txBody>
      </p:sp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32507534-9E2A-4077-8508-62E9F73A1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20034" y="1540188"/>
            <a:ext cx="4767085" cy="475786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.4.1 grep命令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.4.2 head命令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.4.3 tail命令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.4.4 wc命令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.4.5 sort命令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.4.6 find命令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.4.7 which命令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.4.8 whereis命令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.4.9 locate命令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>
            <a:extLst>
              <a:ext uri="{FF2B5EF4-FFF2-40B4-BE49-F238E27FC236}">
                <a16:creationId xmlns:a16="http://schemas.microsoft.com/office/drawing/2014/main" id="{E038F280-ECA0-47E0-AB7F-48594FF59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59851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.4.1 grep命令</a:t>
            </a:r>
          </a:p>
        </p:txBody>
      </p:sp>
      <p:sp>
        <p:nvSpPr>
          <p:cNvPr id="50178" name="内容占位符 2">
            <a:extLst>
              <a:ext uri="{FF2B5EF4-FFF2-40B4-BE49-F238E27FC236}">
                <a16:creationId xmlns:a16="http://schemas.microsoft.com/office/drawing/2014/main" id="{1A8D13ED-BEFE-435A-BCB1-DF06374F69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5648" y="154018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【功能】grep命令可以实现在指定的文件中查找某个特定的字符串。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【格式】grep  [选项]  关键字  文件名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【选项】-i  不区分大小写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>
            <a:extLst>
              <a:ext uri="{FF2B5EF4-FFF2-40B4-BE49-F238E27FC236}">
                <a16:creationId xmlns:a16="http://schemas.microsoft.com/office/drawing/2014/main" id="{D4146A40-6F53-4D20-B319-0B19B4302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5379" y="485287"/>
            <a:ext cx="10013466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1</a:t>
            </a:r>
            <a:r>
              <a:rPr lang="zh-CN" altLang="en-US" sz="2400" dirty="0"/>
              <a:t>，已知在当前目录下有普通文件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，利用</a:t>
            </a:r>
            <a:r>
              <a:rPr lang="en-US" altLang="zh-CN" sz="2400" dirty="0"/>
              <a:t>grep</a:t>
            </a:r>
            <a:r>
              <a:rPr lang="zh-CN" altLang="en-US" sz="2400" dirty="0"/>
              <a:t>命令查找该文件中的字符串“</a:t>
            </a:r>
            <a:r>
              <a:rPr lang="en-US" altLang="zh-CN" sz="2400" dirty="0"/>
              <a:t>hello”</a:t>
            </a:r>
            <a:r>
              <a:rPr lang="zh-CN" altLang="en-US" sz="2400" dirty="0"/>
              <a:t>。执行过程如图</a:t>
            </a:r>
            <a:r>
              <a:rPr lang="en-US" altLang="zh-CN" sz="2400" dirty="0"/>
              <a:t>4-26</a:t>
            </a:r>
            <a:r>
              <a:rPr lang="zh-CN" altLang="en-US" sz="2400" dirty="0"/>
              <a:t>所示。</a:t>
            </a:r>
          </a:p>
        </p:txBody>
      </p:sp>
      <p:pic>
        <p:nvPicPr>
          <p:cNvPr id="51202" name="内容占位符 -2147482605">
            <a:extLst>
              <a:ext uri="{FF2B5EF4-FFF2-40B4-BE49-F238E27FC236}">
                <a16:creationId xmlns:a16="http://schemas.microsoft.com/office/drawing/2014/main" id="{52FC632A-FCBF-465E-9DA1-EDD1A9D10C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7521" y="1902665"/>
            <a:ext cx="6039507" cy="4026338"/>
          </a:xfrm>
          <a:solidFill>
            <a:srgbClr val="FFFFFF"/>
          </a:solidFill>
        </p:spPr>
      </p:pic>
      <p:sp>
        <p:nvSpPr>
          <p:cNvPr id="51203" name="文本框 3">
            <a:extLst>
              <a:ext uri="{FF2B5EF4-FFF2-40B4-BE49-F238E27FC236}">
                <a16:creationId xmlns:a16="http://schemas.microsoft.com/office/drawing/2014/main" id="{14DF1D9D-B044-45F0-B95F-068A0864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293" y="6049224"/>
            <a:ext cx="51473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-26 grep命令查找文件中的字符串“hello”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>
            <a:extLst>
              <a:ext uri="{FF2B5EF4-FFF2-40B4-BE49-F238E27FC236}">
                <a16:creationId xmlns:a16="http://schemas.microsoft.com/office/drawing/2014/main" id="{A362C073-7DF8-4A44-AF39-AFD361A00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607" y="624110"/>
            <a:ext cx="9758005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2</a:t>
            </a:r>
            <a:r>
              <a:rPr lang="zh-CN" altLang="en-US" sz="2400" dirty="0"/>
              <a:t>，要使</a:t>
            </a:r>
            <a:r>
              <a:rPr lang="en-US" altLang="zh-CN" sz="2400" dirty="0"/>
              <a:t>grep</a:t>
            </a:r>
            <a:r>
              <a:rPr lang="zh-CN" altLang="en-US" sz="2400" dirty="0"/>
              <a:t>的查找不分区大小写，可以加上“</a:t>
            </a:r>
            <a:r>
              <a:rPr lang="en-US" altLang="zh-CN" sz="2400" dirty="0"/>
              <a:t>-</a:t>
            </a:r>
            <a:r>
              <a:rPr lang="en-US" altLang="zh-CN" sz="2400" dirty="0" err="1"/>
              <a:t>i</a:t>
            </a:r>
            <a:r>
              <a:rPr lang="en-US" altLang="zh-CN" sz="2400" dirty="0"/>
              <a:t>”</a:t>
            </a:r>
            <a:r>
              <a:rPr lang="zh-CN" altLang="en-US" sz="2400" dirty="0"/>
              <a:t>的选项。执行过程如图</a:t>
            </a:r>
            <a:r>
              <a:rPr lang="en-US" altLang="zh-CN" sz="2400" dirty="0"/>
              <a:t>4-27</a:t>
            </a:r>
            <a:r>
              <a:rPr lang="zh-CN" altLang="en-US" sz="2400" dirty="0"/>
              <a:t>所示。</a:t>
            </a:r>
          </a:p>
        </p:txBody>
      </p:sp>
      <p:pic>
        <p:nvPicPr>
          <p:cNvPr id="52226" name="内容占位符 -2147482571">
            <a:extLst>
              <a:ext uri="{FF2B5EF4-FFF2-40B4-BE49-F238E27FC236}">
                <a16:creationId xmlns:a16="http://schemas.microsoft.com/office/drawing/2014/main" id="{FFA270E4-3EEF-4E99-9EE5-6292357374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6229" y="1845366"/>
            <a:ext cx="6298059" cy="4174713"/>
          </a:xfrm>
          <a:solidFill>
            <a:srgbClr val="FFFFFF"/>
          </a:solidFill>
        </p:spPr>
      </p:pic>
      <p:sp>
        <p:nvSpPr>
          <p:cNvPr id="52227" name="文本框 3">
            <a:extLst>
              <a:ext uri="{FF2B5EF4-FFF2-40B4-BE49-F238E27FC236}">
                <a16:creationId xmlns:a16="http://schemas.microsoft.com/office/drawing/2014/main" id="{C990848B-3BE7-4E8A-8977-9EF7BCAA0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313" y="6049224"/>
            <a:ext cx="40446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图5-27 grep命令中“-i”选项的使用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>
            <a:extLst>
              <a:ext uri="{FF2B5EF4-FFF2-40B4-BE49-F238E27FC236}">
                <a16:creationId xmlns:a16="http://schemas.microsoft.com/office/drawing/2014/main" id="{CBD1C666-B5B5-4CFC-9272-E558AB137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.4.2 head命令</a:t>
            </a:r>
          </a:p>
        </p:txBody>
      </p:sp>
      <p:sp>
        <p:nvSpPr>
          <p:cNvPr id="53250" name="内容占位符 2">
            <a:extLst>
              <a:ext uri="{FF2B5EF4-FFF2-40B4-BE49-F238E27FC236}">
                <a16:creationId xmlns:a16="http://schemas.microsoft.com/office/drawing/2014/main" id="{7CEBB23F-DCBD-498C-809D-57CAD33A5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【功能】查看文件的开头部分的内容。</a:t>
            </a:r>
          </a:p>
          <a:p>
            <a:r>
              <a:rPr lang="zh-CN" altLang="en-US" sz="2400" dirty="0"/>
              <a:t>【格式】head  [数字选项]  文件名</a:t>
            </a:r>
          </a:p>
          <a:p>
            <a:r>
              <a:rPr lang="zh-CN" altLang="en-US" sz="2400" dirty="0"/>
              <a:t>【数字选项】指定要显示的行数。如，-5，指定要显示5行。</a:t>
            </a:r>
          </a:p>
          <a:p>
            <a:r>
              <a:rPr lang="zh-CN" altLang="en-US" sz="2400" dirty="0"/>
              <a:t>【说明】如果不加数字选项，则默认只显示文件最初的10行。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>
            <a:extLst>
              <a:ext uri="{FF2B5EF4-FFF2-40B4-BE49-F238E27FC236}">
                <a16:creationId xmlns:a16="http://schemas.microsoft.com/office/drawing/2014/main" id="{9131EE80-DC95-41F5-B374-3DFE3BF18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4963" y="624110"/>
            <a:ext cx="9819650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假设已知在当前目录下有普通文件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，显示该文件的最初</a:t>
            </a:r>
            <a:r>
              <a:rPr lang="en-US" altLang="zh-CN" sz="2400" dirty="0"/>
              <a:t>2</a:t>
            </a:r>
            <a:r>
              <a:rPr lang="zh-CN" altLang="en-US" sz="2400" dirty="0"/>
              <a:t>行内容。执行过程如图</a:t>
            </a:r>
            <a:r>
              <a:rPr lang="en-US" altLang="zh-CN" sz="2400" dirty="0"/>
              <a:t>4-28</a:t>
            </a:r>
            <a:r>
              <a:rPr lang="zh-CN" altLang="en-US" sz="2400" dirty="0"/>
              <a:t>所示。</a:t>
            </a:r>
          </a:p>
        </p:txBody>
      </p:sp>
      <p:pic>
        <p:nvPicPr>
          <p:cNvPr id="54274" name="内容占位符 -2147482603">
            <a:extLst>
              <a:ext uri="{FF2B5EF4-FFF2-40B4-BE49-F238E27FC236}">
                <a16:creationId xmlns:a16="http://schemas.microsoft.com/office/drawing/2014/main" id="{1F97C823-6FA7-4D01-B9B3-C7A0326928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1333" y="1778147"/>
            <a:ext cx="6538235" cy="4379619"/>
          </a:xfrm>
          <a:solidFill>
            <a:srgbClr val="FFFFFF"/>
          </a:solidFill>
        </p:spPr>
      </p:pic>
      <p:sp>
        <p:nvSpPr>
          <p:cNvPr id="54275" name="文本框 3">
            <a:extLst>
              <a:ext uri="{FF2B5EF4-FFF2-40B4-BE49-F238E27FC236}">
                <a16:creationId xmlns:a16="http://schemas.microsoft.com/office/drawing/2014/main" id="{51C6F2B1-F836-4C46-A6BF-CEF7A8F79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49" y="6157766"/>
            <a:ext cx="4527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-28 head命令显示文件的前2行内容。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>
            <a:extLst>
              <a:ext uri="{FF2B5EF4-FFF2-40B4-BE49-F238E27FC236}">
                <a16:creationId xmlns:a16="http://schemas.microsoft.com/office/drawing/2014/main" id="{AB572270-E033-41FD-BBF7-76E194924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.4.3 tail命令</a:t>
            </a:r>
          </a:p>
        </p:txBody>
      </p:sp>
      <p:sp>
        <p:nvSpPr>
          <p:cNvPr id="55298" name="内容占位符 2">
            <a:extLst>
              <a:ext uri="{FF2B5EF4-FFF2-40B4-BE49-F238E27FC236}">
                <a16:creationId xmlns:a16="http://schemas.microsoft.com/office/drawing/2014/main" id="{DB4008F9-A487-4C90-9D58-DC01B044FF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32062" y="1827213"/>
            <a:ext cx="8911687" cy="41148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【功能】查看文件的结尾部分</a:t>
            </a:r>
          </a:p>
          <a:p>
            <a:r>
              <a:rPr lang="zh-CN" altLang="en-US" sz="2400" dirty="0"/>
              <a:t>【格式】tail  [数字选项]  文件名</a:t>
            </a:r>
          </a:p>
          <a:p>
            <a:r>
              <a:rPr lang="zh-CN" altLang="en-US" sz="2400" dirty="0"/>
              <a:t>【数字选项】指定要显示的行数。如-5，指定要显示5行。</a:t>
            </a:r>
          </a:p>
          <a:p>
            <a:r>
              <a:rPr lang="zh-CN" altLang="en-US" sz="2400" dirty="0"/>
              <a:t>【说明】如果不加数字选项，则默认只显示文件结尾的10行。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1">
            <a:extLst>
              <a:ext uri="{FF2B5EF4-FFF2-40B4-BE49-F238E27FC236}">
                <a16:creationId xmlns:a16="http://schemas.microsoft.com/office/drawing/2014/main" id="{E88FB586-F28F-4E49-9B90-7900606C4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8519" y="730964"/>
            <a:ext cx="9524019" cy="1539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Shell启动后，显示命令提示符，普通用户默认的提示符是</a:t>
            </a:r>
            <a:r>
              <a:rPr lang="zh-CN" altLang="en-US" sz="2400" dirty="0">
                <a:solidFill>
                  <a:srgbClr val="FF0000"/>
                </a:solidFill>
              </a:rPr>
              <a:t>“$”</a:t>
            </a:r>
            <a:r>
              <a:rPr lang="zh-CN" altLang="en-US" sz="2400" dirty="0"/>
              <a:t>，root用户默认的提示符是</a:t>
            </a:r>
            <a:r>
              <a:rPr lang="zh-CN" altLang="en-US" sz="2400" dirty="0">
                <a:solidFill>
                  <a:srgbClr val="FF0000"/>
                </a:solidFill>
              </a:rPr>
              <a:t>“#”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7173" name="文本框 1">
            <a:extLst>
              <a:ext uri="{FF2B5EF4-FFF2-40B4-BE49-F238E27FC236}">
                <a16:creationId xmlns:a16="http://schemas.microsoft.com/office/drawing/2014/main" id="{698AAA1B-5AB4-4788-8F0E-0FA556E71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429" y="3788703"/>
            <a:ext cx="3542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-1 普通用户的Shell启动界面</a:t>
            </a:r>
          </a:p>
        </p:txBody>
      </p:sp>
      <p:sp>
        <p:nvSpPr>
          <p:cNvPr id="7174" name="文本框 2">
            <a:extLst>
              <a:ext uri="{FF2B5EF4-FFF2-40B4-BE49-F238E27FC236}">
                <a16:creationId xmlns:a16="http://schemas.microsoft.com/office/drawing/2014/main" id="{8C332B36-BCE3-40A4-9FFA-9AD99CE7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5574121"/>
            <a:ext cx="35493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 root用户的Shell启动界面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45D45BF6-5F69-4CF7-9536-B745A890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5" y="2334553"/>
            <a:ext cx="52768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7CDCE20B-5875-4E84-A127-E39953F0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5" y="4435939"/>
            <a:ext cx="52768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>
            <a:extLst>
              <a:ext uri="{FF2B5EF4-FFF2-40B4-BE49-F238E27FC236}">
                <a16:creationId xmlns:a16="http://schemas.microsoft.com/office/drawing/2014/main" id="{725907F5-1CC1-4E6A-918E-CD27AB406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5235" y="563814"/>
            <a:ext cx="10218949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显示当前目录下</a:t>
            </a:r>
            <a:r>
              <a:rPr lang="en-US" altLang="zh-CN" sz="2400" dirty="0"/>
              <a:t>hello.txt</a:t>
            </a:r>
            <a:r>
              <a:rPr lang="zh-CN" altLang="en-US" sz="2400" dirty="0"/>
              <a:t>文件的结尾</a:t>
            </a:r>
            <a:r>
              <a:rPr lang="en-US" altLang="zh-CN" sz="2400" dirty="0"/>
              <a:t>1</a:t>
            </a:r>
            <a:r>
              <a:rPr lang="zh-CN" altLang="en-US" sz="2400" dirty="0"/>
              <a:t>行的文件内容。执行过程如图</a:t>
            </a:r>
            <a:r>
              <a:rPr lang="en-US" altLang="zh-CN" sz="2400" dirty="0"/>
              <a:t>4-29</a:t>
            </a:r>
            <a:r>
              <a:rPr lang="zh-CN" altLang="en-US" sz="2400" dirty="0"/>
              <a:t>所示。</a:t>
            </a:r>
          </a:p>
        </p:txBody>
      </p:sp>
      <p:pic>
        <p:nvPicPr>
          <p:cNvPr id="56322" name="内容占位符 -2147482602">
            <a:extLst>
              <a:ext uri="{FF2B5EF4-FFF2-40B4-BE49-F238E27FC236}">
                <a16:creationId xmlns:a16="http://schemas.microsoft.com/office/drawing/2014/main" id="{B7CFF0DC-526D-4FA7-96BD-B540ABF03F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652" y="1893996"/>
            <a:ext cx="6153021" cy="4105936"/>
          </a:xfrm>
          <a:solidFill>
            <a:srgbClr val="FFFFFF"/>
          </a:solidFill>
        </p:spPr>
      </p:pic>
      <p:sp>
        <p:nvSpPr>
          <p:cNvPr id="56323" name="文本框 3">
            <a:extLst>
              <a:ext uri="{FF2B5EF4-FFF2-40B4-BE49-F238E27FC236}">
                <a16:creationId xmlns:a16="http://schemas.microsoft.com/office/drawing/2014/main" id="{BB54A872-B942-434F-ACBD-F11DDCE33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049224"/>
            <a:ext cx="4318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-29 tail命令显示文件的结尾1行内容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>
            <a:extLst>
              <a:ext uri="{FF2B5EF4-FFF2-40B4-BE49-F238E27FC236}">
                <a16:creationId xmlns:a16="http://schemas.microsoft.com/office/drawing/2014/main" id="{5A8F8969-C919-4EA7-A024-01D7FCCA4F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4975" y="443858"/>
            <a:ext cx="3570129" cy="1005840"/>
          </a:xfrm>
        </p:spPr>
        <p:txBody>
          <a:bodyPr anchor="b">
            <a:normAutofit/>
          </a:bodyPr>
          <a:lstStyle/>
          <a:p>
            <a:r>
              <a:rPr lang="en-US" altLang="zh-CN" sz="3200" dirty="0"/>
              <a:t>4</a:t>
            </a:r>
            <a:r>
              <a:rPr lang="zh-CN" altLang="en-US" sz="3200" dirty="0"/>
              <a:t>.4.4 wc命令</a:t>
            </a:r>
          </a:p>
        </p:txBody>
      </p:sp>
      <p:sp>
        <p:nvSpPr>
          <p:cNvPr id="57346" name="内容占位符 2">
            <a:extLst>
              <a:ext uri="{FF2B5EF4-FFF2-40B4-BE49-F238E27FC236}">
                <a16:creationId xmlns:a16="http://schemas.microsoft.com/office/drawing/2014/main" id="{8A505B7C-BA3E-43D7-A39D-FEFED2532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6327" y="1557973"/>
            <a:ext cx="9143876" cy="18710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【功能】对文件的行数、单词数、字符数进行统计。wc命令是一个对文件进行统计的相当实用的命令。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【格式】wc [选项] 文件名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E567715-88E9-4502-A8D1-FBB845355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17414"/>
              </p:ext>
            </p:extLst>
          </p:nvPr>
        </p:nvGraphicFramePr>
        <p:xfrm>
          <a:off x="4407612" y="4285076"/>
          <a:ext cx="4060971" cy="1489670"/>
        </p:xfrm>
        <a:graphic>
          <a:graphicData uri="http://schemas.openxmlformats.org/drawingml/2006/table">
            <a:tbl>
              <a:tblPr/>
              <a:tblGrid>
                <a:gridCol w="1591235">
                  <a:extLst>
                    <a:ext uri="{9D8B030D-6E8A-4147-A177-3AD203B41FA5}">
                      <a16:colId xmlns:a16="http://schemas.microsoft.com/office/drawing/2014/main" val="744756336"/>
                    </a:ext>
                  </a:extLst>
                </a:gridCol>
                <a:gridCol w="2469736">
                  <a:extLst>
                    <a:ext uri="{9D8B030D-6E8A-4147-A177-3AD203B41FA5}">
                      <a16:colId xmlns:a16="http://schemas.microsoft.com/office/drawing/2014/main" val="482968517"/>
                    </a:ext>
                  </a:extLst>
                </a:gridCol>
              </a:tblGrid>
              <a:tr h="37187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05662"/>
                  </a:ext>
                </a:extLst>
              </a:tr>
              <a:tr h="338058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-l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显示行数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344619"/>
                  </a:ext>
                </a:extLst>
              </a:tr>
              <a:tr h="35453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-w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显示单词数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48862"/>
                  </a:ext>
                </a:extLst>
              </a:tr>
              <a:tr h="425202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-m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显示字符数</a:t>
                      </a:r>
                      <a:endParaRPr lang="ja-JP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537" marR="215537" marT="299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C138248-F969-4363-A83B-9E302C5F0029}"/>
              </a:ext>
            </a:extLst>
          </p:cNvPr>
          <p:cNvSpPr txBox="1"/>
          <p:nvPr/>
        </p:nvSpPr>
        <p:spPr>
          <a:xfrm>
            <a:off x="4721038" y="3915744"/>
            <a:ext cx="391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4-6 </a:t>
            </a:r>
            <a:r>
              <a:rPr lang="en-US" altLang="zh-CN" dirty="0" err="1"/>
              <a:t>wc</a:t>
            </a:r>
            <a:r>
              <a:rPr lang="zh-CN" altLang="en-US" dirty="0"/>
              <a:t>命令中各选项的作用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>
            <a:extLst>
              <a:ext uri="{FF2B5EF4-FFF2-40B4-BE49-F238E27FC236}">
                <a16:creationId xmlns:a16="http://schemas.microsoft.com/office/drawing/2014/main" id="{8F2FE3DC-023F-438A-B7B8-305CF159A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253" y="624109"/>
            <a:ext cx="10120044" cy="12457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利用</a:t>
            </a:r>
            <a:r>
              <a:rPr lang="en-US" altLang="zh-CN" sz="2400" dirty="0" err="1"/>
              <a:t>wc</a:t>
            </a:r>
            <a:r>
              <a:rPr lang="zh-CN" altLang="en-US" sz="2400" dirty="0"/>
              <a:t>命令统计当前目录下</a:t>
            </a:r>
            <a:r>
              <a:rPr lang="en-US" altLang="zh-CN" sz="2400" dirty="0"/>
              <a:t>hello.txt</a:t>
            </a:r>
            <a:r>
              <a:rPr lang="zh-CN" altLang="en-US" sz="2400" dirty="0"/>
              <a:t>文件中有多少行？单词数是多少？字符数是多少？执行过程如图</a:t>
            </a:r>
            <a:r>
              <a:rPr lang="en-US" altLang="zh-CN" sz="2400" dirty="0"/>
              <a:t>4-30</a:t>
            </a:r>
            <a:r>
              <a:rPr lang="zh-CN" altLang="en-US" sz="2400" dirty="0"/>
              <a:t>所示。</a:t>
            </a:r>
          </a:p>
        </p:txBody>
      </p:sp>
      <p:pic>
        <p:nvPicPr>
          <p:cNvPr id="58370" name="内容占位符 -2147482601">
            <a:extLst>
              <a:ext uri="{FF2B5EF4-FFF2-40B4-BE49-F238E27FC236}">
                <a16:creationId xmlns:a16="http://schemas.microsoft.com/office/drawing/2014/main" id="{81D11484-A2DA-4BEA-B0F0-01CCAA1C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9714" y="2222501"/>
            <a:ext cx="5176479" cy="3441126"/>
          </a:xfrm>
          <a:solidFill>
            <a:srgbClr val="FFFFFF"/>
          </a:solidFill>
        </p:spPr>
      </p:pic>
      <p:sp>
        <p:nvSpPr>
          <p:cNvPr id="58371" name="文本框 3">
            <a:extLst>
              <a:ext uri="{FF2B5EF4-FFF2-40B4-BE49-F238E27FC236}">
                <a16:creationId xmlns:a16="http://schemas.microsoft.com/office/drawing/2014/main" id="{26D2628D-E5AD-49AA-B1CE-620C97F72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786" y="5864558"/>
            <a:ext cx="52774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-30 wc命令统计文件的行数、单词数、字符数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>
            <a:extLst>
              <a:ext uri="{FF2B5EF4-FFF2-40B4-BE49-F238E27FC236}">
                <a16:creationId xmlns:a16="http://schemas.microsoft.com/office/drawing/2014/main" id="{CC773974-CEC8-48CC-92F3-0E90137C8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9212" y="634384"/>
            <a:ext cx="8911687" cy="8245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.4.5 sort命令</a:t>
            </a:r>
          </a:p>
        </p:txBody>
      </p:sp>
      <p:sp>
        <p:nvSpPr>
          <p:cNvPr id="59394" name="内容占位符 2">
            <a:extLst>
              <a:ext uri="{FF2B5EF4-FFF2-40B4-BE49-F238E27FC236}">
                <a16:creationId xmlns:a16="http://schemas.microsoft.com/office/drawing/2014/main" id="{5F5E79A2-44F6-4703-B033-49236AE85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25509" y="1246597"/>
            <a:ext cx="9431552" cy="262333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【功能】对文件内容或者查询结果进行排序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【格式】sort  [选项]  文件名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选项</a:t>
            </a:r>
            <a:r>
              <a:rPr lang="en-US" altLang="zh-CN" sz="2400" dirty="0"/>
              <a:t>】sort</a:t>
            </a:r>
            <a:r>
              <a:rPr lang="zh-CN" altLang="en-US" sz="2400" dirty="0"/>
              <a:t>命令的选项很多，部分选项的作用如表</a:t>
            </a:r>
            <a:r>
              <a:rPr lang="en-US" altLang="zh-CN" sz="2400" dirty="0"/>
              <a:t>4-7</a:t>
            </a:r>
            <a:r>
              <a:rPr lang="zh-CN" altLang="en-US" sz="2400" dirty="0"/>
              <a:t>所示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【说明】排序是根据从指定的行抽取的一个或者多个关键字来进行排序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B244233-C749-4674-A84D-BF9477CB3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11067"/>
              </p:ext>
            </p:extLst>
          </p:nvPr>
        </p:nvGraphicFramePr>
        <p:xfrm>
          <a:off x="4159954" y="4506931"/>
          <a:ext cx="69977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642">
                  <a:extLst>
                    <a:ext uri="{9D8B030D-6E8A-4147-A177-3AD203B41FA5}">
                      <a16:colId xmlns:a16="http://schemas.microsoft.com/office/drawing/2014/main" val="2215370358"/>
                    </a:ext>
                  </a:extLst>
                </a:gridCol>
                <a:gridCol w="5228140">
                  <a:extLst>
                    <a:ext uri="{9D8B030D-6E8A-4147-A177-3AD203B41FA5}">
                      <a16:colId xmlns:a16="http://schemas.microsoft.com/office/drawing/2014/main" val="3838108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SA" sz="2000" b="1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zh-CN" sz="2000" kern="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b="1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10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-f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ar-SA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忽略大小写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422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-r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ar-SA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反向排序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60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-t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ar-SA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指定分隔符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79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2000" kern="5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lang="zh-CN" sz="2000" kern="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只考虑可以打印的字符，忽略任何非显示字符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559256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90E91C8-4566-4F05-AEF0-647F30C02B26}"/>
              </a:ext>
            </a:extLst>
          </p:cNvPr>
          <p:cNvSpPr txBox="1"/>
          <p:nvPr/>
        </p:nvSpPr>
        <p:spPr>
          <a:xfrm>
            <a:off x="5941066" y="4082265"/>
            <a:ext cx="3435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en-US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4-7 sort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命令中</a:t>
            </a:r>
            <a:r>
              <a:rPr lang="zh-CN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选项的作用</a:t>
            </a:r>
            <a:endParaRPr lang="zh-CN" altLang="zh-CN" sz="1800" kern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>
            <a:extLst>
              <a:ext uri="{FF2B5EF4-FFF2-40B4-BE49-F238E27FC236}">
                <a16:creationId xmlns:a16="http://schemas.microsoft.com/office/drawing/2014/main" id="{58C438C5-523A-43CC-A496-A2062722F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2769" y="624110"/>
            <a:ext cx="10202238" cy="128089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已知当前目录下有文件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，根据文件中的第二列来将</a:t>
            </a:r>
            <a:r>
              <a:rPr lang="en-US" altLang="zh-CN" sz="2400" dirty="0"/>
              <a:t>hello.txt </a:t>
            </a:r>
            <a:r>
              <a:rPr lang="zh-CN" altLang="en-US" sz="2400" dirty="0"/>
              <a:t>文件进行排序后输出。</a:t>
            </a:r>
            <a:r>
              <a:rPr lang="en-US" altLang="zh-CN" sz="2400" dirty="0"/>
              <a:t>sort</a:t>
            </a:r>
            <a:r>
              <a:rPr lang="zh-CN" altLang="en-US" sz="2400" dirty="0"/>
              <a:t>命令进行文件内容的排序显示，如图</a:t>
            </a:r>
            <a:r>
              <a:rPr lang="en-US" altLang="zh-CN" sz="2400" dirty="0"/>
              <a:t>4-31</a:t>
            </a:r>
            <a:r>
              <a:rPr lang="zh-CN" altLang="en-US" sz="2400" dirty="0"/>
              <a:t>所示。</a:t>
            </a:r>
          </a:p>
        </p:txBody>
      </p:sp>
      <p:pic>
        <p:nvPicPr>
          <p:cNvPr id="60418" name="内容占位符 -2147482600">
            <a:extLst>
              <a:ext uri="{FF2B5EF4-FFF2-40B4-BE49-F238E27FC236}">
                <a16:creationId xmlns:a16="http://schemas.microsoft.com/office/drawing/2014/main" id="{86A6F1BC-A622-466A-9CA4-C48B843D6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3811" y="2090784"/>
            <a:ext cx="6887735" cy="3934220"/>
          </a:xfrm>
          <a:solidFill>
            <a:srgbClr val="FFFFFF"/>
          </a:solidFill>
        </p:spPr>
      </p:pic>
      <p:sp>
        <p:nvSpPr>
          <p:cNvPr id="60419" name="文本框 3">
            <a:extLst>
              <a:ext uri="{FF2B5EF4-FFF2-40B4-BE49-F238E27FC236}">
                <a16:creationId xmlns:a16="http://schemas.microsoft.com/office/drawing/2014/main" id="{5F2ED2F1-9A7C-43BE-A0A9-2B0479B7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856" y="6025004"/>
            <a:ext cx="4493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-31 sort命令进行文件内容的排序显示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>
            <a:extLst>
              <a:ext uri="{FF2B5EF4-FFF2-40B4-BE49-F238E27FC236}">
                <a16:creationId xmlns:a16="http://schemas.microsoft.com/office/drawing/2014/main" id="{B1AB0DC8-6885-4B61-AC97-8E0051AA5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29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.4.6 find命令</a:t>
            </a:r>
          </a:p>
        </p:txBody>
      </p:sp>
      <p:sp>
        <p:nvSpPr>
          <p:cNvPr id="61442" name="内容占位符 2">
            <a:extLst>
              <a:ext uri="{FF2B5EF4-FFF2-40B4-BE49-F238E27FC236}">
                <a16:creationId xmlns:a16="http://schemas.microsoft.com/office/drawing/2014/main" id="{215866A5-1B38-45C4-8AA3-1F03A806F2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0690" y="1411795"/>
            <a:ext cx="8915400" cy="120811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【功能】查找文件或目录</a:t>
            </a:r>
          </a:p>
          <a:p>
            <a:r>
              <a:rPr lang="zh-CN" altLang="en-US" sz="2400" dirty="0"/>
              <a:t>【格式】find  文件名（或目录名）</a:t>
            </a:r>
          </a:p>
        </p:txBody>
      </p:sp>
      <p:pic>
        <p:nvPicPr>
          <p:cNvPr id="61443" name="图片 -2147482599">
            <a:extLst>
              <a:ext uri="{FF2B5EF4-FFF2-40B4-BE49-F238E27FC236}">
                <a16:creationId xmlns:a16="http://schemas.microsoft.com/office/drawing/2014/main" id="{1FADA736-7D0F-417B-90A1-EE374C9B1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12" y="2611391"/>
            <a:ext cx="5456593" cy="35994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文本框 3">
            <a:extLst>
              <a:ext uri="{FF2B5EF4-FFF2-40B4-BE49-F238E27FC236}">
                <a16:creationId xmlns:a16="http://schemas.microsoft.com/office/drawing/2014/main" id="{90FFEE7B-D3B4-40DE-99C0-36D3B2C6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417" y="6233890"/>
            <a:ext cx="3557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-32 find命令查找文件和目录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D66207-8DF8-401B-8640-9AD2CA325A18}"/>
              </a:ext>
            </a:extLst>
          </p:cNvPr>
          <p:cNvSpPr txBox="1"/>
          <p:nvPr/>
        </p:nvSpPr>
        <p:spPr>
          <a:xfrm>
            <a:off x="1890445" y="2476069"/>
            <a:ext cx="360622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find</a:t>
            </a:r>
            <a:r>
              <a:rPr lang="zh-CN" altLang="en-US" sz="2400" dirty="0"/>
              <a:t>命令查找当前目录下的文件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查找当前目录下的子目录</a:t>
            </a:r>
            <a:r>
              <a:rPr lang="en-US" altLang="zh-CN" sz="2400" dirty="0"/>
              <a:t>desktop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执行过程如图</a:t>
            </a:r>
            <a:r>
              <a:rPr lang="en-US" altLang="zh-CN" sz="2400" dirty="0"/>
              <a:t>4-32</a:t>
            </a:r>
            <a:r>
              <a:rPr lang="zh-CN" altLang="en-US" sz="2400" dirty="0"/>
              <a:t>所示。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>
            <a:extLst>
              <a:ext uri="{FF2B5EF4-FFF2-40B4-BE49-F238E27FC236}">
                <a16:creationId xmlns:a16="http://schemas.microsoft.com/office/drawing/2014/main" id="{215532D0-D263-4C32-9E29-2B1F3CB005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5653" y="708135"/>
            <a:ext cx="8911687" cy="415703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.4.7 which命令</a:t>
            </a:r>
          </a:p>
        </p:txBody>
      </p:sp>
      <p:sp>
        <p:nvSpPr>
          <p:cNvPr id="62466" name="内容占位符 2">
            <a:extLst>
              <a:ext uri="{FF2B5EF4-FFF2-40B4-BE49-F238E27FC236}">
                <a16:creationId xmlns:a16="http://schemas.microsoft.com/office/drawing/2014/main" id="{A2B5CC7B-F799-4ECE-8E85-CBEC8BAA47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5819" y="1411231"/>
            <a:ext cx="9072464" cy="149635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【功能】按PATH变量所规定的路径进行查找相应的命令，显示该命令的绝对路径。</a:t>
            </a:r>
          </a:p>
          <a:p>
            <a:r>
              <a:rPr lang="zh-CN" altLang="en-US" sz="2400" dirty="0"/>
              <a:t>【格式】which  命令名</a:t>
            </a:r>
          </a:p>
        </p:txBody>
      </p:sp>
      <p:sp>
        <p:nvSpPr>
          <p:cNvPr id="62468" name="文本框 3">
            <a:extLst>
              <a:ext uri="{FF2B5EF4-FFF2-40B4-BE49-F238E27FC236}">
                <a16:creationId xmlns:a16="http://schemas.microsoft.com/office/drawing/2014/main" id="{596BC671-71AB-43C7-B786-7172F606E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051" y="5780533"/>
            <a:ext cx="4772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4-</a:t>
            </a:r>
            <a:r>
              <a:rPr lang="zh-CN" altLang="en-US" dirty="0"/>
              <a:t>33 which命令显示某命令的绝对路径</a:t>
            </a:r>
          </a:p>
        </p:txBody>
      </p:sp>
      <p:pic>
        <p:nvPicPr>
          <p:cNvPr id="54273" name="图片 1">
            <a:extLst>
              <a:ext uri="{FF2B5EF4-FFF2-40B4-BE49-F238E27FC236}">
                <a16:creationId xmlns:a16="http://schemas.microsoft.com/office/drawing/2014/main" id="{B226306B-279C-490A-9EE1-1111F13A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31" y="3066071"/>
            <a:ext cx="5719530" cy="26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DDBF05-2AA8-4D2A-81DE-946896FBCC93}"/>
              </a:ext>
            </a:extLst>
          </p:cNvPr>
          <p:cNvSpPr txBox="1"/>
          <p:nvPr/>
        </p:nvSpPr>
        <p:spPr>
          <a:xfrm>
            <a:off x="2301028" y="2915561"/>
            <a:ext cx="3442226" cy="278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利用</a:t>
            </a:r>
            <a:r>
              <a:rPr lang="en-US" altLang="zh-CN" sz="2400" dirty="0"/>
              <a:t>which</a:t>
            </a:r>
            <a:r>
              <a:rPr lang="zh-CN" altLang="en-US" sz="2400" dirty="0"/>
              <a:t>命令进行查找“</a:t>
            </a:r>
            <a:r>
              <a:rPr lang="en-US" altLang="zh-CN" sz="2400" dirty="0"/>
              <a:t>ls</a:t>
            </a:r>
            <a:r>
              <a:rPr lang="zh-CN" altLang="en-US" sz="2400" dirty="0"/>
              <a:t>命令、</a:t>
            </a:r>
            <a:r>
              <a:rPr lang="en-US" altLang="zh-CN" sz="2400" dirty="0"/>
              <a:t>cp</a:t>
            </a:r>
            <a:r>
              <a:rPr lang="zh-CN" altLang="en-US" sz="2400" dirty="0"/>
              <a:t>命令，以及</a:t>
            </a:r>
            <a:r>
              <a:rPr lang="en-US" altLang="zh-CN" sz="2400" dirty="0"/>
              <a:t>which</a:t>
            </a:r>
            <a:r>
              <a:rPr lang="zh-CN" altLang="en-US" sz="2400" dirty="0"/>
              <a:t>命令”的绝对路径。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执行结果如图</a:t>
            </a:r>
            <a:r>
              <a:rPr lang="en-US" altLang="zh-CN" sz="2400" dirty="0"/>
              <a:t>4-33</a:t>
            </a:r>
            <a:r>
              <a:rPr lang="zh-CN" altLang="en-US" sz="2400" dirty="0"/>
              <a:t>所示。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>
            <a:extLst>
              <a:ext uri="{FF2B5EF4-FFF2-40B4-BE49-F238E27FC236}">
                <a16:creationId xmlns:a16="http://schemas.microsoft.com/office/drawing/2014/main" id="{C4F9BB94-2C29-4988-BAC7-4EE7420CF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8070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.4.8 whereis命令</a:t>
            </a:r>
          </a:p>
        </p:txBody>
      </p:sp>
      <p:sp>
        <p:nvSpPr>
          <p:cNvPr id="63490" name="内容占位符 2">
            <a:extLst>
              <a:ext uri="{FF2B5EF4-FFF2-40B4-BE49-F238E27FC236}">
                <a16:creationId xmlns:a16="http://schemas.microsoft.com/office/drawing/2014/main" id="{57CA7345-FB43-4E5F-8318-D7C0735F55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8824" y="1437448"/>
            <a:ext cx="9971391" cy="28160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【功能】不但能查询出命令，还能查询出Ubuntu资料库里记载的文件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【格式】whereis  [选项]  文件名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【说明】与which不同的是，whereis不但能找到可执行的命令，而且将所有包含文件名字符串的文件全部查找出来，而且速度很快。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17063D0-C503-48AA-AB8B-70FA53C8B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5030"/>
              </p:ext>
            </p:extLst>
          </p:nvPr>
        </p:nvGraphicFramePr>
        <p:xfrm>
          <a:off x="4662183" y="4626531"/>
          <a:ext cx="60229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311">
                  <a:extLst>
                    <a:ext uri="{9D8B030D-6E8A-4147-A177-3AD203B41FA5}">
                      <a16:colId xmlns:a16="http://schemas.microsoft.com/office/drawing/2014/main" val="1943220181"/>
                    </a:ext>
                  </a:extLst>
                </a:gridCol>
                <a:gridCol w="4520629">
                  <a:extLst>
                    <a:ext uri="{9D8B030D-6E8A-4147-A177-3AD203B41FA5}">
                      <a16:colId xmlns:a16="http://schemas.microsoft.com/office/drawing/2014/main" val="939154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SA" sz="2000" b="1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zh-CN" sz="2000" kern="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b="1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23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-b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ar-SA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只查找二进制的文件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84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-w</a:t>
                      </a:r>
                      <a:endParaRPr lang="zh-CN" sz="2000" kern="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ar-SA" sz="2000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只查找说明文件在</a:t>
                      </a:r>
                      <a:r>
                        <a:rPr lang="en-US" sz="2000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manual</a:t>
                      </a:r>
                      <a:r>
                        <a:rPr lang="ar-SA" sz="2000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路径下的文件</a:t>
                      </a:r>
                      <a:endParaRPr lang="zh-CN" sz="2000" kern="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013865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C49B738-2F1E-4B8F-A869-4D98775076AD}"/>
              </a:ext>
            </a:extLst>
          </p:cNvPr>
          <p:cNvSpPr txBox="1"/>
          <p:nvPr/>
        </p:nvSpPr>
        <p:spPr>
          <a:xfrm>
            <a:off x="5773367" y="4253501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en-US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4-8 </a:t>
            </a:r>
            <a:r>
              <a:rPr lang="en-US" altLang="zh-CN" sz="1800" kern="5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whereis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命令中各选项的作用</a:t>
            </a:r>
            <a:endParaRPr lang="zh-CN" altLang="zh-CN" sz="1800" kern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>
            <a:extLst>
              <a:ext uri="{FF2B5EF4-FFF2-40B4-BE49-F238E27FC236}">
                <a16:creationId xmlns:a16="http://schemas.microsoft.com/office/drawing/2014/main" id="{DC07BA42-660F-4424-BAD3-33E537FF2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6881" y="624110"/>
            <a:ext cx="10222786" cy="63795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使用</a:t>
            </a:r>
            <a:r>
              <a:rPr lang="en-US" altLang="zh-CN" sz="2400" dirty="0" err="1"/>
              <a:t>whereis</a:t>
            </a:r>
            <a:r>
              <a:rPr lang="zh-CN" altLang="en-US" sz="2400" dirty="0"/>
              <a:t>命令执行查找</a:t>
            </a:r>
            <a:r>
              <a:rPr lang="en-US" altLang="zh-CN" sz="2400" dirty="0"/>
              <a:t>passwd</a:t>
            </a:r>
            <a:r>
              <a:rPr lang="zh-CN" altLang="en-US" sz="2400" dirty="0"/>
              <a:t>命令，执行过程如图</a:t>
            </a:r>
            <a:r>
              <a:rPr lang="en-US" altLang="zh-CN" sz="2400" dirty="0"/>
              <a:t>4-36</a:t>
            </a:r>
            <a:r>
              <a:rPr lang="zh-CN" altLang="en-US" sz="2400" dirty="0"/>
              <a:t>所示。</a:t>
            </a:r>
          </a:p>
        </p:txBody>
      </p:sp>
      <p:pic>
        <p:nvPicPr>
          <p:cNvPr id="64514" name="内容占位符 -2147482595">
            <a:extLst>
              <a:ext uri="{FF2B5EF4-FFF2-40B4-BE49-F238E27FC236}">
                <a16:creationId xmlns:a16="http://schemas.microsoft.com/office/drawing/2014/main" id="{E0843A2A-C5A0-4761-84FD-FD58A521B9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721" y="1756471"/>
            <a:ext cx="7906502" cy="3345058"/>
          </a:xfrm>
          <a:solidFill>
            <a:srgbClr val="FFFFFF"/>
          </a:solidFill>
        </p:spPr>
      </p:pic>
      <p:sp>
        <p:nvSpPr>
          <p:cNvPr id="64515" name="文本框 3">
            <a:extLst>
              <a:ext uri="{FF2B5EF4-FFF2-40B4-BE49-F238E27FC236}">
                <a16:creationId xmlns:a16="http://schemas.microsoft.com/office/drawing/2014/main" id="{62BC7B77-A34D-4C16-A2D8-75FD69AB9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752" y="5223128"/>
            <a:ext cx="3552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-36 whereis命令的执行过程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>
            <a:extLst>
              <a:ext uri="{FF2B5EF4-FFF2-40B4-BE49-F238E27FC236}">
                <a16:creationId xmlns:a16="http://schemas.microsoft.com/office/drawing/2014/main" id="{6BCADEEF-1FE4-4222-829C-50F8A1DED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.4.9 locate命令</a:t>
            </a:r>
          </a:p>
        </p:txBody>
      </p:sp>
      <p:sp>
        <p:nvSpPr>
          <p:cNvPr id="65538" name="内容占位符 2">
            <a:extLst>
              <a:ext uri="{FF2B5EF4-FFF2-40B4-BE49-F238E27FC236}">
                <a16:creationId xmlns:a16="http://schemas.microsoft.com/office/drawing/2014/main" id="{558A1EC0-BEC4-4751-8ECB-9D544487C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09366" y="1640441"/>
            <a:ext cx="919524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【功能】将所有与被查询的文件名相同的文件查找出来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【格式】locate 文件名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【说明】locate命令的使用方式很简单，直接加上要查询的文件名即可。因为它也是从资料库里进行的查询，所以速度也比较快。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>
            <a:extLst>
              <a:ext uri="{FF2B5EF4-FFF2-40B4-BE49-F238E27FC236}">
                <a16:creationId xmlns:a16="http://schemas.microsoft.com/office/drawing/2014/main" id="{C54242F9-6E25-4E30-9696-D706F959B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601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.1.2 命令的格式</a:t>
            </a:r>
          </a:p>
        </p:txBody>
      </p:sp>
      <p:sp>
        <p:nvSpPr>
          <p:cNvPr id="8194" name="内容占位符 2">
            <a:extLst>
              <a:ext uri="{FF2B5EF4-FFF2-40B4-BE49-F238E27FC236}">
                <a16:creationId xmlns:a16="http://schemas.microsoft.com/office/drawing/2014/main" id="{96DF8C45-33F4-4150-8E27-5449EB99C8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86471" y="1804827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命令名   [-选项]…[参数]…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命令名是命令的名称，通常为小写。选项是以“-”（减号）作为前缀的，减号代表选项的开始。一个命令可能会有多个选项，可以单独使用也可以组合使用。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>
            <a:extLst>
              <a:ext uri="{FF2B5EF4-FFF2-40B4-BE49-F238E27FC236}">
                <a16:creationId xmlns:a16="http://schemas.microsoft.com/office/drawing/2014/main" id="{7A4694C1-2541-41E5-8156-C2FCA089D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 压缩备份基本命令</a:t>
            </a:r>
          </a:p>
        </p:txBody>
      </p:sp>
      <p:sp>
        <p:nvSpPr>
          <p:cNvPr id="66562" name="内容占位符 2">
            <a:extLst>
              <a:ext uri="{FF2B5EF4-FFF2-40B4-BE49-F238E27FC236}">
                <a16:creationId xmlns:a16="http://schemas.microsoft.com/office/drawing/2014/main" id="{68C68EE6-278B-492C-B33D-A7BEDD19A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7293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.5.1 bzip2命令和bunzip2命令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.5.2 gzip命令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.5.3 unzip命令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.5.4 zcat命令和bzcat命令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.5.5 tar命令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>
            <a:extLst>
              <a:ext uri="{FF2B5EF4-FFF2-40B4-BE49-F238E27FC236}">
                <a16:creationId xmlns:a16="http://schemas.microsoft.com/office/drawing/2014/main" id="{3646327C-FEE7-4D0C-B94A-498D3F68B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2976" y="675481"/>
            <a:ext cx="8911687" cy="55741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.5.1 bzip2命令和bunzip2命令</a:t>
            </a:r>
          </a:p>
        </p:txBody>
      </p:sp>
      <p:sp>
        <p:nvSpPr>
          <p:cNvPr id="67586" name="内容占位符 2">
            <a:extLst>
              <a:ext uri="{FF2B5EF4-FFF2-40B4-BE49-F238E27FC236}">
                <a16:creationId xmlns:a16="http://schemas.microsoft.com/office/drawing/2014/main" id="{06B5F029-03F4-4288-BD41-F61EBB200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2326" y="1471665"/>
            <a:ext cx="9454455" cy="47108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【功能】bzip2和bunzip2是一对压缩和解压命令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【格式】压缩文件：bzip2  文件名1  [文件名2]  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     解压文件：bunzip2  文件名  [文件名2]  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【说明】在利用bzip2进行文件的压缩后，压缩前的原始文件消失，系统会生成一个新的压缩文件，文件名的后缀为.bz2。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另外，利用bzip2压缩后的压缩文件必须利用bunzip2命令才能实现解压，恢复为原始文件。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标题 1">
            <a:extLst>
              <a:ext uri="{FF2B5EF4-FFF2-40B4-BE49-F238E27FC236}">
                <a16:creationId xmlns:a16="http://schemas.microsoft.com/office/drawing/2014/main" id="{C5988E8D-601C-4FA3-8B36-0586826F7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7572" y="616967"/>
            <a:ext cx="9294275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例1：利用</a:t>
            </a:r>
            <a:r>
              <a:rPr lang="en-US" altLang="zh-CN" sz="2400" dirty="0"/>
              <a:t>bzip2</a:t>
            </a:r>
            <a:r>
              <a:rPr lang="zh-CN" altLang="en-US" sz="2400" dirty="0"/>
              <a:t>命令和</a:t>
            </a:r>
            <a:r>
              <a:rPr lang="en-US" altLang="zh-CN" sz="2400" dirty="0"/>
              <a:t>bunzip2</a:t>
            </a:r>
            <a:r>
              <a:rPr lang="zh-CN" altLang="en-US" sz="2400" dirty="0"/>
              <a:t>命令对当前目录下的文件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进行压缩和解压操作。执行过程如图</a:t>
            </a:r>
            <a:r>
              <a:rPr lang="en-US" altLang="zh-CN" sz="2400" dirty="0"/>
              <a:t>4-37</a:t>
            </a:r>
            <a:r>
              <a:rPr lang="zh-CN" altLang="en-US" sz="2400" dirty="0"/>
              <a:t>所示。</a:t>
            </a:r>
          </a:p>
        </p:txBody>
      </p:sp>
      <p:pic>
        <p:nvPicPr>
          <p:cNvPr id="68610" name="内容占位符 -2147482594">
            <a:extLst>
              <a:ext uri="{FF2B5EF4-FFF2-40B4-BE49-F238E27FC236}">
                <a16:creationId xmlns:a16="http://schemas.microsoft.com/office/drawing/2014/main" id="{1F272124-0EEF-4EC3-9CF1-5949E1ADC5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3779" y="2020158"/>
            <a:ext cx="6752832" cy="3475917"/>
          </a:xfrm>
          <a:solidFill>
            <a:srgbClr val="FFFFFF"/>
          </a:solidFill>
        </p:spPr>
      </p:pic>
      <p:sp>
        <p:nvSpPr>
          <p:cNvPr id="68611" name="文本框 3">
            <a:extLst>
              <a:ext uri="{FF2B5EF4-FFF2-40B4-BE49-F238E27FC236}">
                <a16:creationId xmlns:a16="http://schemas.microsoft.com/office/drawing/2014/main" id="{5EA9E2AA-E9FF-4B54-BE2D-E80F52EEB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9158" y="5613543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4-</a:t>
            </a:r>
            <a:r>
              <a:rPr lang="zh-CN" altLang="en-US" dirty="0"/>
              <a:t>37 文件的压缩和解压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>
            <a:extLst>
              <a:ext uri="{FF2B5EF4-FFF2-40B4-BE49-F238E27FC236}">
                <a16:creationId xmlns:a16="http://schemas.microsoft.com/office/drawing/2014/main" id="{770E95A9-99FC-44C4-BC4C-0DCF7EE99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4831" y="603561"/>
            <a:ext cx="8780568" cy="1280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例2：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利用</a:t>
            </a:r>
            <a:r>
              <a:rPr lang="en-US" altLang="zh-CN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bzip2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、</a:t>
            </a:r>
            <a:r>
              <a:rPr lang="en-US" altLang="zh-CN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bunzip2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命令对当前目录下的两个文件</a:t>
            </a:r>
            <a:r>
              <a:rPr lang="en-US" altLang="zh-CN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hello.txt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、</a:t>
            </a:r>
            <a:r>
              <a:rPr lang="en-US" altLang="zh-CN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number.txt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进行压缩和解压操作。执行过程如图</a:t>
            </a:r>
            <a:r>
              <a:rPr lang="en-US" altLang="zh-CN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4-38</a:t>
            </a:r>
            <a:r>
              <a:rPr lang="zh-CN" altLang="en-US" sz="2400" kern="50" dirty="0">
                <a:effectLst/>
                <a:latin typeface="Times New Roman" panose="02020603050405020304" pitchFamily="18" charset="0"/>
                <a:cs typeface="宋体" panose="02010600030101010101" pitchFamily="2" charset="-122"/>
              </a:rPr>
              <a:t>所示。</a:t>
            </a:r>
            <a:endParaRPr lang="zh-CN" altLang="en-US" sz="2400" dirty="0"/>
          </a:p>
        </p:txBody>
      </p:sp>
      <p:pic>
        <p:nvPicPr>
          <p:cNvPr id="69634" name="内容占位符 -2147482593">
            <a:extLst>
              <a:ext uri="{FF2B5EF4-FFF2-40B4-BE49-F238E27FC236}">
                <a16:creationId xmlns:a16="http://schemas.microsoft.com/office/drawing/2014/main" id="{2427E096-4DE7-4EA0-BCEB-F1120E082A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4974" y="1746083"/>
            <a:ext cx="7233007" cy="3758886"/>
          </a:xfrm>
          <a:solidFill>
            <a:srgbClr val="FFFFFF"/>
          </a:solidFill>
        </p:spPr>
      </p:pic>
      <p:sp>
        <p:nvSpPr>
          <p:cNvPr id="69635" name="文本框 3">
            <a:extLst>
              <a:ext uri="{FF2B5EF4-FFF2-40B4-BE49-F238E27FC236}">
                <a16:creationId xmlns:a16="http://schemas.microsoft.com/office/drawing/2014/main" id="{9F6679DC-DDCB-4AA2-88B6-3BAADD00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992" y="5649556"/>
            <a:ext cx="42755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-38 多个文件的同时压缩和解压操作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标题 1">
            <a:extLst>
              <a:ext uri="{FF2B5EF4-FFF2-40B4-BE49-F238E27FC236}">
                <a16:creationId xmlns:a16="http://schemas.microsoft.com/office/drawing/2014/main" id="{355F3919-3D75-4A8D-964F-9FBD66422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29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.5.2 gzip命令</a:t>
            </a:r>
          </a:p>
        </p:txBody>
      </p:sp>
      <p:sp>
        <p:nvSpPr>
          <p:cNvPr id="70658" name="内容占位符 2">
            <a:extLst>
              <a:ext uri="{FF2B5EF4-FFF2-40B4-BE49-F238E27FC236}">
                <a16:creationId xmlns:a16="http://schemas.microsoft.com/office/drawing/2014/main" id="{21D8D834-0E2E-4A64-9139-5D8233D50B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3181" y="1504263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【功能】gzip命令是在Linux系统中较为常用的压缩解压命令之一。它不仅能够压缩文件也能够实现文件的解压操作。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【格式】gzip  [-选项]  文件名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401A347-B880-4922-A81D-E207545F9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01164"/>
              </p:ext>
            </p:extLst>
          </p:nvPr>
        </p:nvGraphicFramePr>
        <p:xfrm>
          <a:off x="4866365" y="4420181"/>
          <a:ext cx="56132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741">
                  <a:extLst>
                    <a:ext uri="{9D8B030D-6E8A-4147-A177-3AD203B41FA5}">
                      <a16:colId xmlns:a16="http://schemas.microsoft.com/office/drawing/2014/main" val="1235240630"/>
                    </a:ext>
                  </a:extLst>
                </a:gridCol>
                <a:gridCol w="3842535">
                  <a:extLst>
                    <a:ext uri="{9D8B030D-6E8A-4147-A177-3AD203B41FA5}">
                      <a16:colId xmlns:a16="http://schemas.microsoft.com/office/drawing/2014/main" val="2293977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n-ea"/>
                          <a:ea typeface="+mn-ea"/>
                        </a:rPr>
                        <a:t>选项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n-ea"/>
                          <a:ea typeface="+mn-ea"/>
                        </a:rPr>
                        <a:t>作用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840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-d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解压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919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b="0" dirty="0">
                          <a:latin typeface="+mn-ea"/>
                          <a:ea typeface="+mn-ea"/>
                        </a:rPr>
                        <a:t>-n</a:t>
                      </a:r>
                      <a:endParaRPr lang="zh-CN" altLang="en-US" b="0" dirty="0"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latin typeface="+mn-ea"/>
                          <a:ea typeface="+mn-ea"/>
                        </a:rPr>
                        <a:t>指定解压级别。</a:t>
                      </a:r>
                      <a:r>
                        <a:rPr lang="en-US" altLang="zh-CN" b="0" dirty="0"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altLang="en-US" b="0" dirty="0">
                          <a:latin typeface="+mn-ea"/>
                          <a:ea typeface="+mn-ea"/>
                        </a:rPr>
                        <a:t>的范围</a:t>
                      </a:r>
                      <a:r>
                        <a:rPr lang="en-US" altLang="zh-CN" b="0" dirty="0">
                          <a:latin typeface="+mn-ea"/>
                          <a:ea typeface="+mn-ea"/>
                        </a:rPr>
                        <a:t>1-9</a:t>
                      </a:r>
                      <a:endParaRPr lang="zh-CN" altLang="en-US" b="0" dirty="0"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128093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DA5FE01-1BC4-4FAB-8325-45DBA7EACA61}"/>
              </a:ext>
            </a:extLst>
          </p:cNvPr>
          <p:cNvSpPr txBox="1"/>
          <p:nvPr/>
        </p:nvSpPr>
        <p:spPr>
          <a:xfrm>
            <a:off x="5619963" y="4050849"/>
            <a:ext cx="469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表</a:t>
            </a:r>
            <a:r>
              <a:rPr lang="en-US" altLang="zh-CN"/>
              <a:t>4-9 gzip</a:t>
            </a:r>
            <a:r>
              <a:rPr lang="zh-CN" altLang="en-US"/>
              <a:t>命令中各选项的作用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>
            <a:extLst>
              <a:ext uri="{FF2B5EF4-FFF2-40B4-BE49-F238E27FC236}">
                <a16:creationId xmlns:a16="http://schemas.microsoft.com/office/drawing/2014/main" id="{DDD99900-D088-498C-A82A-B50210E7F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2636" y="613836"/>
            <a:ext cx="10359363" cy="128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  <a:r>
              <a:rPr lang="zh-CN" altLang="en-US" sz="2400" dirty="0"/>
              <a:t>利用</a:t>
            </a:r>
            <a:r>
              <a:rPr lang="en-US" altLang="zh-CN" sz="2400" dirty="0" err="1"/>
              <a:t>gzip</a:t>
            </a:r>
            <a:r>
              <a:rPr lang="zh-CN" altLang="en-US" sz="2400" dirty="0"/>
              <a:t>命令对当前目录下的文件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进行文件压缩和解压。执行过程如图</a:t>
            </a:r>
            <a:r>
              <a:rPr lang="en-US" altLang="zh-CN" sz="2400" dirty="0"/>
              <a:t>4-39</a:t>
            </a:r>
            <a:r>
              <a:rPr lang="zh-CN" altLang="en-US" sz="2400" dirty="0"/>
              <a:t>所示。</a:t>
            </a:r>
          </a:p>
        </p:txBody>
      </p:sp>
      <p:pic>
        <p:nvPicPr>
          <p:cNvPr id="71682" name="内容占位符 -2147482592">
            <a:extLst>
              <a:ext uri="{FF2B5EF4-FFF2-40B4-BE49-F238E27FC236}">
                <a16:creationId xmlns:a16="http://schemas.microsoft.com/office/drawing/2014/main" id="{B5D54E85-73DC-45F1-AEE0-197944078C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6264" y="1756881"/>
            <a:ext cx="7017439" cy="3681734"/>
          </a:xfrm>
          <a:solidFill>
            <a:srgbClr val="FFFFFF"/>
          </a:solidFill>
        </p:spPr>
      </p:pic>
      <p:sp>
        <p:nvSpPr>
          <p:cNvPr id="71683" name="文本框 3">
            <a:extLst>
              <a:ext uri="{FF2B5EF4-FFF2-40B4-BE49-F238E27FC236}">
                <a16:creationId xmlns:a16="http://schemas.microsoft.com/office/drawing/2014/main" id="{C96B7CBB-7D07-4555-9D64-B008BA70F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077" y="5438615"/>
            <a:ext cx="42883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-39 gzip命令进行文件的压缩和解压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>
            <a:extLst>
              <a:ext uri="{FF2B5EF4-FFF2-40B4-BE49-F238E27FC236}">
                <a16:creationId xmlns:a16="http://schemas.microsoft.com/office/drawing/2014/main" id="{0C817F0F-826E-478B-8C29-B4E3ADB72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70779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.5.3 unzip命令</a:t>
            </a:r>
          </a:p>
        </p:txBody>
      </p:sp>
      <p:sp>
        <p:nvSpPr>
          <p:cNvPr id="72706" name="内容占位符 2">
            <a:extLst>
              <a:ext uri="{FF2B5EF4-FFF2-40B4-BE49-F238E27FC236}">
                <a16:creationId xmlns:a16="http://schemas.microsoft.com/office/drawing/2014/main" id="{E29098F0-11F2-4B4D-B977-8A5E8DB3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4421" y="1256263"/>
            <a:ext cx="9795651" cy="19258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【功能】解压.zip文件。unzip命令能够将经过winzip压缩的文件进行解压操作。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【格式】unzip  [选项]  文件名.zip</a:t>
            </a:r>
          </a:p>
        </p:txBody>
      </p:sp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C6ACB739-61D9-4CEB-B203-FD9C84D14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429958"/>
              </p:ext>
            </p:extLst>
          </p:nvPr>
        </p:nvGraphicFramePr>
        <p:xfrm>
          <a:off x="5000930" y="4095866"/>
          <a:ext cx="4749246" cy="2024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55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9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-d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将文件解压到指定目录中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55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查看文件目录列表但不解压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9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-n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不覆盖原来已经存在的文件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55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-o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以默认方式覆盖已经存在的文件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3832212-9BAA-486F-8A3F-1586D1214CA6}"/>
              </a:ext>
            </a:extLst>
          </p:cNvPr>
          <p:cNvSpPr txBox="1"/>
          <p:nvPr/>
        </p:nvSpPr>
        <p:spPr>
          <a:xfrm>
            <a:off x="5526205" y="3675913"/>
            <a:ext cx="383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4-10 unzip</a:t>
            </a:r>
            <a:r>
              <a:rPr lang="zh-CN" altLang="en-US" dirty="0"/>
              <a:t>命令中各选项的作用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>
            <a:extLst>
              <a:ext uri="{FF2B5EF4-FFF2-40B4-BE49-F238E27FC236}">
                <a16:creationId xmlns:a16="http://schemas.microsoft.com/office/drawing/2014/main" id="{3EF2671E-91F7-401B-B94C-58BAD3F03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74" y="644658"/>
            <a:ext cx="8911687" cy="60878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【举例】</a:t>
            </a:r>
          </a:p>
        </p:txBody>
      </p:sp>
      <p:sp>
        <p:nvSpPr>
          <p:cNvPr id="73730" name="内容占位符 2">
            <a:extLst>
              <a:ext uri="{FF2B5EF4-FFF2-40B4-BE49-F238E27FC236}">
                <a16:creationId xmlns:a16="http://schemas.microsoft.com/office/drawing/2014/main" id="{96FD2836-BBB7-47F9-B992-8F9C7A22DD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33587" y="1529262"/>
            <a:ext cx="9360453" cy="41148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例1，将当前目录的file.zip文件进行解压。执行命令：</a:t>
            </a:r>
          </a:p>
          <a:p>
            <a:pPr lvl="1"/>
            <a:r>
              <a:rPr lang="zh-CN" altLang="en-US" sz="2400" dirty="0"/>
              <a:t>unzip  file.zip  </a:t>
            </a:r>
          </a:p>
          <a:p>
            <a:r>
              <a:rPr lang="zh-CN" altLang="en-US" sz="2400" dirty="0"/>
              <a:t>例2，只查看压缩文件里的文件目录，但不解压，执行命令：</a:t>
            </a:r>
          </a:p>
          <a:p>
            <a:pPr lvl="1"/>
            <a:r>
              <a:rPr lang="zh-CN" altLang="en-US" sz="2400" dirty="0"/>
              <a:t>unzip  -v  file.zip </a:t>
            </a:r>
          </a:p>
          <a:p>
            <a:r>
              <a:rPr lang="zh-CN" altLang="en-US" sz="2400" dirty="0"/>
              <a:t>例3，将file.zip文件在/home/ubuntu/yasuo目录中进行解压。执行命令：</a:t>
            </a:r>
          </a:p>
          <a:p>
            <a:pPr lvl="1"/>
            <a:r>
              <a:rPr lang="zh-CN" altLang="en-US" sz="2400" dirty="0"/>
              <a:t>unzip  –n  file.zip  –d  /home/ubuntu/yasuo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标题 1">
            <a:extLst>
              <a:ext uri="{FF2B5EF4-FFF2-40B4-BE49-F238E27FC236}">
                <a16:creationId xmlns:a16="http://schemas.microsoft.com/office/drawing/2014/main" id="{DDD6AB8B-5216-4E02-8ABB-91A595EB0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202" y="634384"/>
            <a:ext cx="8911687" cy="69098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.5.4 zcat命令和bzcat命令 </a:t>
            </a:r>
          </a:p>
        </p:txBody>
      </p:sp>
      <p:sp>
        <p:nvSpPr>
          <p:cNvPr id="74754" name="内容占位符 2">
            <a:extLst>
              <a:ext uri="{FF2B5EF4-FFF2-40B4-BE49-F238E27FC236}">
                <a16:creationId xmlns:a16="http://schemas.microsoft.com/office/drawing/2014/main" id="{3EDA539B-3207-4E36-AFDC-5D6FD2E8AE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6202" y="1325366"/>
            <a:ext cx="9215795" cy="44907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【功能】zcat命令和bzcat命令有相同之处，都是用来查看压缩文件内容的，即不用解压压缩文件就可以查看里面的内容。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【格式】zcat  文件名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  bzcat  文件名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【说明】zcat命令和bzcat命令的不同之处，zcat命令专门针对.gz后缀的压缩文件进行查看，而bzcat是针对.bz2后缀的压缩文件进行查看。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内容占位符 -2147482576">
            <a:extLst>
              <a:ext uri="{FF2B5EF4-FFF2-40B4-BE49-F238E27FC236}">
                <a16:creationId xmlns:a16="http://schemas.microsoft.com/office/drawing/2014/main" id="{BC286DCE-DDA8-422D-9230-39F84912E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3675" y="722383"/>
            <a:ext cx="5694059" cy="5096340"/>
          </a:xfrm>
          <a:solidFill>
            <a:srgbClr val="FFFFFF"/>
          </a:solidFill>
        </p:spPr>
      </p:pic>
      <p:sp>
        <p:nvSpPr>
          <p:cNvPr id="75779" name="文本框 3">
            <a:extLst>
              <a:ext uri="{FF2B5EF4-FFF2-40B4-BE49-F238E27FC236}">
                <a16:creationId xmlns:a16="http://schemas.microsoft.com/office/drawing/2014/main" id="{82BC3010-B59B-4820-81D7-20C93B5B3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864558"/>
            <a:ext cx="489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-40 zcat和bzcat命令查看压缩文件的内容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893B81-61E6-428C-A7C5-8573F5FAD32D}"/>
              </a:ext>
            </a:extLst>
          </p:cNvPr>
          <p:cNvSpPr txBox="1"/>
          <p:nvPr/>
        </p:nvSpPr>
        <p:spPr>
          <a:xfrm>
            <a:off x="1674688" y="965771"/>
            <a:ext cx="3267182" cy="389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举例</a:t>
            </a:r>
            <a:r>
              <a:rPr lang="en-US" altLang="zh-CN" sz="2400" dirty="0"/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利用</a:t>
            </a:r>
            <a:r>
              <a:rPr lang="en-US" altLang="zh-CN" sz="2400" dirty="0" err="1"/>
              <a:t>zcat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bzcat</a:t>
            </a:r>
            <a:r>
              <a:rPr lang="zh-CN" altLang="en-US" sz="2400" dirty="0"/>
              <a:t>命令对当前目录下的压缩文件</a:t>
            </a:r>
            <a:r>
              <a:rPr lang="en-US" altLang="zh-CN" sz="2400" dirty="0"/>
              <a:t>hello.txt.gz</a:t>
            </a:r>
            <a:r>
              <a:rPr lang="zh-CN" altLang="en-US" sz="2400" dirty="0"/>
              <a:t>、</a:t>
            </a:r>
            <a:r>
              <a:rPr lang="en-US" altLang="zh-CN" sz="2400" dirty="0"/>
              <a:t>number.txt.bz2</a:t>
            </a:r>
            <a:r>
              <a:rPr lang="zh-CN" altLang="en-US" sz="2400" dirty="0"/>
              <a:t>查看文件的内容。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执行过程如图</a:t>
            </a:r>
            <a:r>
              <a:rPr lang="en-US" altLang="zh-CN" sz="2400" dirty="0"/>
              <a:t>4-40</a:t>
            </a:r>
            <a:r>
              <a:rPr lang="zh-CN" altLang="en-US" sz="2400" dirty="0"/>
              <a:t>所示。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3EA7B-6758-4AB9-9B82-DF1DBB86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目录操作基本命令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AA04B-1B56-49D2-B7F8-8A9C64FA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4.2.1 ls</a:t>
            </a:r>
            <a:r>
              <a:rPr lang="zh-CN" altLang="en-US" sz="2400" dirty="0">
                <a:solidFill>
                  <a:schemeClr val="tx1"/>
                </a:solidFill>
              </a:rPr>
              <a:t>命令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4.2.2 cd</a:t>
            </a:r>
            <a:r>
              <a:rPr lang="zh-CN" altLang="en-US" sz="2400" dirty="0">
                <a:solidFill>
                  <a:schemeClr val="tx1"/>
                </a:solidFill>
              </a:rPr>
              <a:t>命令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4.2.3 </a:t>
            </a:r>
            <a:r>
              <a:rPr lang="en-US" altLang="zh-CN" sz="2400" dirty="0" err="1">
                <a:solidFill>
                  <a:schemeClr val="tx1"/>
                </a:solidFill>
              </a:rPr>
              <a:t>pwd</a:t>
            </a:r>
            <a:r>
              <a:rPr lang="zh-CN" altLang="en-US" sz="2400" dirty="0">
                <a:solidFill>
                  <a:schemeClr val="tx1"/>
                </a:solidFill>
              </a:rPr>
              <a:t>命令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4.2.4 </a:t>
            </a:r>
            <a:r>
              <a:rPr lang="en-US" altLang="zh-CN" sz="2400" dirty="0" err="1">
                <a:solidFill>
                  <a:schemeClr val="tx1"/>
                </a:solidFill>
              </a:rPr>
              <a:t>mkdir</a:t>
            </a:r>
            <a:r>
              <a:rPr lang="zh-CN" altLang="en-US" sz="2400" dirty="0">
                <a:solidFill>
                  <a:schemeClr val="tx1"/>
                </a:solidFill>
              </a:rPr>
              <a:t>命令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4.2.5 </a:t>
            </a:r>
            <a:r>
              <a:rPr lang="en-US" altLang="zh-CN" sz="2400" dirty="0" err="1">
                <a:solidFill>
                  <a:schemeClr val="tx1"/>
                </a:solidFill>
              </a:rPr>
              <a:t>rmdir</a:t>
            </a:r>
            <a:r>
              <a:rPr lang="zh-CN" altLang="en-US" sz="2400" dirty="0">
                <a:solidFill>
                  <a:schemeClr val="tx1"/>
                </a:solidFill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498089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>
            <a:extLst>
              <a:ext uri="{FF2B5EF4-FFF2-40B4-BE49-F238E27FC236}">
                <a16:creationId xmlns:a16="http://schemas.microsoft.com/office/drawing/2014/main" id="{498E8560-4161-4911-A413-12EBE963F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8394" y="706303"/>
            <a:ext cx="8911687" cy="63961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.5.5 tar命令</a:t>
            </a:r>
          </a:p>
        </p:txBody>
      </p:sp>
      <p:sp>
        <p:nvSpPr>
          <p:cNvPr id="76802" name="内容占位符 2">
            <a:extLst>
              <a:ext uri="{FF2B5EF4-FFF2-40B4-BE49-F238E27FC236}">
                <a16:creationId xmlns:a16="http://schemas.microsoft.com/office/drawing/2014/main" id="{89FAC238-4EF1-4276-8D48-A3FD83F8EE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21390" y="1540189"/>
            <a:ext cx="9698681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【功能】对文件或者目录进行打包备份或者解包操作。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【格式】tar [-选项] [备份包的文件名] [要打包（或要解包）的文件或目录]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【说明】tar命令是一个打包备份的命令，常用来对文件或目录进行备份操作。打包备份与压缩的含义不同。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>
            <a:extLst>
              <a:ext uri="{FF2B5EF4-FFF2-40B4-BE49-F238E27FC236}">
                <a16:creationId xmlns:a16="http://schemas.microsoft.com/office/drawing/2014/main" id="{8C803932-FFFA-4252-BBC0-6A031D823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1600" y="726852"/>
            <a:ext cx="8911687" cy="68070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常用的典型操作：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19C3B-24C7-4FB4-A531-2726385C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667" y="1489753"/>
            <a:ext cx="10817493" cy="41148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noProof="1">
                <a:solidFill>
                  <a:srgbClr val="0070C0"/>
                </a:solidFill>
              </a:rPr>
              <a:t>tar  –cf  filename.tar  file1  file2  file3 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含义：把file1、file2、file3打包成后缀为.tar的新文件，文件名为filename.tar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noProof="1">
                <a:solidFill>
                  <a:srgbClr val="0070C0"/>
                </a:solidFill>
              </a:rPr>
              <a:t>tar  –tf  filename.tar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含义：查看filename.tar打包文件里的内容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noProof="1">
                <a:solidFill>
                  <a:srgbClr val="0070C0"/>
                </a:solidFill>
              </a:rPr>
              <a:t>tar  –xf  filename.tar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含义：抽取filename.tar打包文件里的内容，filename.tar文件保持不变，不会消失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内容占位符 -2147482590">
            <a:extLst>
              <a:ext uri="{FF2B5EF4-FFF2-40B4-BE49-F238E27FC236}">
                <a16:creationId xmlns:a16="http://schemas.microsoft.com/office/drawing/2014/main" id="{5765F973-C50D-4AE8-90B1-BE29B26A4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7810" y="2380916"/>
            <a:ext cx="9325256" cy="2598944"/>
          </a:xfrm>
          <a:solidFill>
            <a:srgbClr val="FFFFFF"/>
          </a:solidFill>
        </p:spPr>
      </p:pic>
      <p:sp>
        <p:nvSpPr>
          <p:cNvPr id="78851" name="文本框 3">
            <a:extLst>
              <a:ext uri="{FF2B5EF4-FFF2-40B4-BE49-F238E27FC236}">
                <a16:creationId xmlns:a16="http://schemas.microsoft.com/office/drawing/2014/main" id="{177270AF-8BDE-491E-BDC2-68520AB62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517" y="5119540"/>
            <a:ext cx="2755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-41 tar命令打包文件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270889-A809-4D57-AD1B-9661489A71C7}"/>
              </a:ext>
            </a:extLst>
          </p:cNvPr>
          <p:cNvSpPr txBox="1"/>
          <p:nvPr/>
        </p:nvSpPr>
        <p:spPr>
          <a:xfrm>
            <a:off x="1897810" y="591452"/>
            <a:ext cx="9362666" cy="11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</a:t>
            </a:r>
            <a:r>
              <a:rPr lang="en-US" altLang="zh-CN" sz="2400" dirty="0"/>
              <a:t>1</a:t>
            </a:r>
            <a:r>
              <a:rPr lang="zh-CN" altLang="en-US" sz="2400" dirty="0"/>
              <a:t>，将当前目录下的文件</a:t>
            </a:r>
            <a:r>
              <a:rPr lang="en-US" altLang="zh-CN" sz="2400" dirty="0"/>
              <a:t>hello.txt</a:t>
            </a:r>
            <a:r>
              <a:rPr lang="zh-CN" altLang="en-US" sz="2400" dirty="0"/>
              <a:t>、</a:t>
            </a:r>
            <a:r>
              <a:rPr lang="en-US" altLang="zh-CN" sz="2400" dirty="0"/>
              <a:t>number.txt</a:t>
            </a:r>
            <a:r>
              <a:rPr lang="zh-CN" altLang="en-US" sz="2400" dirty="0"/>
              <a:t>打包后压缩成</a:t>
            </a:r>
            <a:r>
              <a:rPr lang="en-US" altLang="zh-CN" sz="2400" dirty="0"/>
              <a:t>new.tar.gz</a:t>
            </a:r>
            <a:r>
              <a:rPr lang="zh-CN" altLang="en-US" sz="2400" dirty="0"/>
              <a:t>文件。执行过程如图</a:t>
            </a:r>
            <a:r>
              <a:rPr lang="en-US" altLang="zh-CN" sz="2400" dirty="0"/>
              <a:t>4-41</a:t>
            </a:r>
            <a:r>
              <a:rPr lang="zh-CN" altLang="en-US" sz="2400" dirty="0"/>
              <a:t>所示。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内容占位符 -2147482589">
            <a:extLst>
              <a:ext uri="{FF2B5EF4-FFF2-40B4-BE49-F238E27FC236}">
                <a16:creationId xmlns:a16="http://schemas.microsoft.com/office/drawing/2014/main" id="{4311CC26-39A2-44B2-B2F9-4646A6D0D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0332" y="1747043"/>
            <a:ext cx="5671335" cy="4459512"/>
          </a:xfrm>
          <a:solidFill>
            <a:srgbClr val="FFFFFF"/>
          </a:solidFill>
        </p:spPr>
      </p:pic>
      <p:sp>
        <p:nvSpPr>
          <p:cNvPr id="79875" name="文本框 3">
            <a:extLst>
              <a:ext uri="{FF2B5EF4-FFF2-40B4-BE49-F238E27FC236}">
                <a16:creationId xmlns:a16="http://schemas.microsoft.com/office/drawing/2014/main" id="{0087D1D7-50B5-4D1D-B093-9EF05B0C9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408" y="6159636"/>
            <a:ext cx="460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-42 tar命令查看包内容以及抽取包内容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3B6BC0-6923-4B51-9FB8-C1A16AE25AFA}"/>
              </a:ext>
            </a:extLst>
          </p:cNvPr>
          <p:cNvSpPr/>
          <p:nvPr/>
        </p:nvSpPr>
        <p:spPr>
          <a:xfrm>
            <a:off x="1756880" y="329032"/>
            <a:ext cx="10007030" cy="1418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，查看当前目录下</a:t>
            </a:r>
            <a:r>
              <a:rPr lang="en-US" altLang="zh-CN" sz="2000" dirty="0">
                <a:solidFill>
                  <a:schemeClr val="tx1"/>
                </a:solidFill>
              </a:rPr>
              <a:t>new.tar</a:t>
            </a:r>
            <a:r>
              <a:rPr lang="zh-CN" altLang="en-US" sz="2000" dirty="0">
                <a:solidFill>
                  <a:schemeClr val="tx1"/>
                </a:solidFill>
              </a:rPr>
              <a:t>打包文件里的内容，然后删除当前目录下的两个普通文件</a:t>
            </a:r>
            <a:r>
              <a:rPr lang="en-US" altLang="zh-CN" sz="2000" dirty="0">
                <a:solidFill>
                  <a:schemeClr val="tx1"/>
                </a:solidFill>
              </a:rPr>
              <a:t>hello.txt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number.txt</a:t>
            </a:r>
            <a:r>
              <a:rPr lang="zh-CN" altLang="en-US" sz="2000" dirty="0">
                <a:solidFill>
                  <a:schemeClr val="tx1"/>
                </a:solidFill>
              </a:rPr>
              <a:t>。再利用</a:t>
            </a:r>
            <a:r>
              <a:rPr lang="en-US" altLang="zh-CN" sz="2000" dirty="0">
                <a:solidFill>
                  <a:schemeClr val="tx1"/>
                </a:solidFill>
              </a:rPr>
              <a:t>tar</a:t>
            </a:r>
            <a:r>
              <a:rPr lang="zh-CN" altLang="en-US" sz="2000" dirty="0">
                <a:solidFill>
                  <a:schemeClr val="tx1"/>
                </a:solidFill>
              </a:rPr>
              <a:t>命令抽取</a:t>
            </a:r>
            <a:r>
              <a:rPr lang="en-US" altLang="zh-CN" sz="2000" dirty="0">
                <a:solidFill>
                  <a:schemeClr val="tx1"/>
                </a:solidFill>
              </a:rPr>
              <a:t>new.tar</a:t>
            </a:r>
            <a:r>
              <a:rPr lang="zh-CN" altLang="en-US" sz="2000" dirty="0">
                <a:solidFill>
                  <a:schemeClr val="tx1"/>
                </a:solidFill>
              </a:rPr>
              <a:t>打包文件里的内容。执行过程如图</a:t>
            </a:r>
            <a:r>
              <a:rPr lang="en-US" altLang="zh-CN" sz="2000" dirty="0">
                <a:solidFill>
                  <a:schemeClr val="tx1"/>
                </a:solidFill>
              </a:rPr>
              <a:t>4-42</a:t>
            </a:r>
            <a:r>
              <a:rPr lang="zh-CN" altLang="en-US" sz="2000" dirty="0">
                <a:solidFill>
                  <a:schemeClr val="tx1"/>
                </a:solidFill>
              </a:rPr>
              <a:t>所示。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标题 1">
            <a:extLst>
              <a:ext uri="{FF2B5EF4-FFF2-40B4-BE49-F238E27FC236}">
                <a16:creationId xmlns:a16="http://schemas.microsoft.com/office/drawing/2014/main" id="{349D8D10-22C9-448F-8A2F-E0F4B5F4D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3055" y="747400"/>
            <a:ext cx="8911687" cy="85536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.6磁盘操作命令</a:t>
            </a:r>
          </a:p>
        </p:txBody>
      </p:sp>
      <p:sp>
        <p:nvSpPr>
          <p:cNvPr id="80898" name="内容占位符 2">
            <a:extLst>
              <a:ext uri="{FF2B5EF4-FFF2-40B4-BE49-F238E27FC236}">
                <a16:creationId xmlns:a16="http://schemas.microsoft.com/office/drawing/2014/main" id="{CFBDFAEC-430D-4D52-BABD-F308E8AA5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2907" y="1602769"/>
            <a:ext cx="8915400" cy="259936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.6.1 mount命令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.6.2 umout命令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.6.3 df命令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.6.4 du命令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.6.5 fsck命令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标题 1">
            <a:extLst>
              <a:ext uri="{FF2B5EF4-FFF2-40B4-BE49-F238E27FC236}">
                <a16:creationId xmlns:a16="http://schemas.microsoft.com/office/drawing/2014/main" id="{1E1D60B9-28A0-4D4D-AC02-213A67F69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4426" y="654933"/>
            <a:ext cx="8911687" cy="73207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.6.1 mount命令</a:t>
            </a:r>
          </a:p>
        </p:txBody>
      </p:sp>
      <p:sp>
        <p:nvSpPr>
          <p:cNvPr id="81922" name="内容占位符 2">
            <a:extLst>
              <a:ext uri="{FF2B5EF4-FFF2-40B4-BE49-F238E27FC236}">
                <a16:creationId xmlns:a16="http://schemas.microsoft.com/office/drawing/2014/main" id="{6FF63E99-774D-44A6-A423-CEC656F18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70713" y="1465780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挂载。现在许多企业的计算机系统都是由UNIX系统、Linux系统和Windows系统组成的混合系统，不同系统之间经常需要进行数据交换。这就需要经常在Linux系统下挂接光盘镜像文件、移动硬盘、U盘等。因此，需要利用mount命令进行设备的挂载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【格式】mount  [-t  vfstype]  [-o  选项]  device  dir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>
            <a:extLst>
              <a:ext uri="{FF2B5EF4-FFF2-40B4-BE49-F238E27FC236}">
                <a16:creationId xmlns:a16="http://schemas.microsoft.com/office/drawing/2014/main" id="{17520A3D-7A65-43A7-ABA0-FBA0C0598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4974" y="613836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各选项的详细说明</a:t>
            </a:r>
          </a:p>
        </p:txBody>
      </p:sp>
      <p:sp>
        <p:nvSpPr>
          <p:cNvPr id="82946" name="内容占位符 2">
            <a:extLst>
              <a:ext uri="{FF2B5EF4-FFF2-40B4-BE49-F238E27FC236}">
                <a16:creationId xmlns:a16="http://schemas.microsoft.com/office/drawing/2014/main" id="{B2C08460-CC0E-4035-90B9-EBD29BF230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4974" y="1540189"/>
            <a:ext cx="8915400" cy="20557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[-t  vfstype] 指定文件系统的类型，通常不必指定。mount命令会自动选择正确的类型。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[-o 选项]主要用来描述设备或文档的挂接方式。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5CE294F-6BD4-445F-B0C5-FC9CFBDB2628}"/>
              </a:ext>
            </a:extLst>
          </p:cNvPr>
          <p:cNvSpPr txBox="1">
            <a:spLocks noChangeArrowheads="1"/>
          </p:cNvSpPr>
          <p:nvPr/>
        </p:nvSpPr>
        <p:spPr>
          <a:xfrm>
            <a:off x="2304960" y="3962400"/>
            <a:ext cx="6849314" cy="1811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【举例】</a:t>
            </a:r>
          </a:p>
          <a:p>
            <a:r>
              <a:rPr lang="zh-CN" altLang="en-US" sz="2400"/>
              <a:t>1、挂接U盘</a:t>
            </a:r>
          </a:p>
          <a:p>
            <a:r>
              <a:rPr lang="zh-CN" altLang="en-US" sz="2400"/>
              <a:t>2、挂载光盘镜像文件</a:t>
            </a:r>
          </a:p>
          <a:p>
            <a:r>
              <a:rPr lang="zh-CN" altLang="en-US" sz="2400"/>
              <a:t>3、挂接移动硬盘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>
            <a:extLst>
              <a:ext uri="{FF2B5EF4-FFF2-40B4-BE49-F238E27FC236}">
                <a16:creationId xmlns:a16="http://schemas.microsoft.com/office/drawing/2014/main" id="{DAE42EBE-9E10-4AA1-A791-952737BED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74" y="634384"/>
            <a:ext cx="8911687" cy="64988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.6.2 umount命令</a:t>
            </a:r>
          </a:p>
        </p:txBody>
      </p:sp>
      <p:sp>
        <p:nvSpPr>
          <p:cNvPr id="84994" name="内容占位符 2">
            <a:extLst>
              <a:ext uri="{FF2B5EF4-FFF2-40B4-BE49-F238E27FC236}">
                <a16:creationId xmlns:a16="http://schemas.microsoft.com/office/drawing/2014/main" id="{D404A371-FB17-461B-9BA6-F579A72B6A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29802" y="1529263"/>
            <a:ext cx="9420830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【功能】卸载一个文件系统，它的使用权限是超级用户或/etc/fstab中允许的使用者。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【格式】umount  &lt;挂载点|设备&gt;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【说明】umount命令是mount命令的逆操作，它的参数和使用方法和mount命令是一样的。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【举例】卸载USB设备，使用命令如下：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      [root@haut-ubuntu]#umount  /mnt/usb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>
            <a:extLst>
              <a:ext uri="{FF2B5EF4-FFF2-40B4-BE49-F238E27FC236}">
                <a16:creationId xmlns:a16="http://schemas.microsoft.com/office/drawing/2014/main" id="{B019C923-3BD8-408B-B9B9-812DD87C3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4974" y="611561"/>
            <a:ext cx="8911687" cy="67043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 </a:t>
            </a:r>
            <a:r>
              <a:rPr lang="en-US" altLang="zh-CN" sz="2800" dirty="0"/>
              <a:t>4</a:t>
            </a:r>
            <a:r>
              <a:rPr lang="zh-CN" altLang="en-US" sz="2800" dirty="0"/>
              <a:t>.6.3 df命令</a:t>
            </a:r>
          </a:p>
        </p:txBody>
      </p:sp>
      <p:sp>
        <p:nvSpPr>
          <p:cNvPr id="86018" name="内容占位符 2">
            <a:extLst>
              <a:ext uri="{FF2B5EF4-FFF2-40B4-BE49-F238E27FC236}">
                <a16:creationId xmlns:a16="http://schemas.microsoft.com/office/drawing/2014/main" id="{7A3F9B71-5483-48F5-BF31-744978983A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67972" y="1540189"/>
            <a:ext cx="8915400" cy="102835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【功能】查看当前硬盘的分区信息。</a:t>
            </a:r>
          </a:p>
          <a:p>
            <a:r>
              <a:rPr lang="zh-CN" altLang="en-US" sz="2400" dirty="0"/>
              <a:t>【格式】df  [选项]</a:t>
            </a:r>
          </a:p>
        </p:txBody>
      </p:sp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F63BB114-D1E4-4313-8208-44556A9D66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924893"/>
              </p:ext>
            </p:extLst>
          </p:nvPr>
        </p:nvGraphicFramePr>
        <p:xfrm>
          <a:off x="2640459" y="2826733"/>
          <a:ext cx="7921376" cy="2439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48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-a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把全部的文件系统和各分区的磁盘使用情况列出来。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5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-i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列出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i-nodes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结点）的使用量。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-k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把各分区的大小和挂上来的文件分区的大小以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kb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为单位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-h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把各分区的大小和挂上来的文件分区的大小以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MB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或者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为单位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列出某一个文件系统的所有分区磁盘空间使用量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20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列出不是某个文件系统的所有分区的使用量（和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选项相反）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列出每个分区所属文件系统的名称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内容占位符 -2147482588">
            <a:extLst>
              <a:ext uri="{FF2B5EF4-FFF2-40B4-BE49-F238E27FC236}">
                <a16:creationId xmlns:a16="http://schemas.microsoft.com/office/drawing/2014/main" id="{D16E05B2-7894-44D6-BEF4-7C0188C25C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81334" y="822934"/>
            <a:ext cx="7277758" cy="4258654"/>
          </a:xfrm>
          <a:solidFill>
            <a:srgbClr val="FFFFFF"/>
          </a:solidFill>
        </p:spPr>
      </p:pic>
      <p:sp>
        <p:nvSpPr>
          <p:cNvPr id="87043" name="文本框 3">
            <a:extLst>
              <a:ext uri="{FF2B5EF4-FFF2-40B4-BE49-F238E27FC236}">
                <a16:creationId xmlns:a16="http://schemas.microsoft.com/office/drawing/2014/main" id="{321E1F70-82B1-476F-8639-34BBD6A0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137" y="5319338"/>
            <a:ext cx="28857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-43 df命令的执行过程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标题 1">
            <a:extLst>
              <a:ext uri="{FF2B5EF4-FFF2-40B4-BE49-F238E27FC236}">
                <a16:creationId xmlns:a16="http://schemas.microsoft.com/office/drawing/2014/main" id="{AF372995-B890-4FAE-AA38-0466AFEC3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.2.1 ls命令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F93C3E8F-D83E-4E59-8C11-18A2858D9C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0418" y="1650714"/>
            <a:ext cx="3830308" cy="375925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列出当前目录下的所有内容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ls  [选项]  [文件名或目录名]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【选项】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各选项的作用如表</a:t>
            </a:r>
            <a:r>
              <a:rPr lang="en-US" altLang="zh-CN" sz="2400" dirty="0"/>
              <a:t>4</a:t>
            </a:r>
            <a:r>
              <a:rPr lang="zh-CN" altLang="en-US" sz="2400" dirty="0"/>
              <a:t>-1所示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139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931C751-0CE7-4073-BFE7-B51BC72DD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99885"/>
              </p:ext>
            </p:extLst>
          </p:nvPr>
        </p:nvGraphicFramePr>
        <p:xfrm>
          <a:off x="4670913" y="2223279"/>
          <a:ext cx="6953578" cy="3536198"/>
        </p:xfrm>
        <a:graphic>
          <a:graphicData uri="http://schemas.openxmlformats.org/drawingml/2006/table">
            <a:tbl>
              <a:tblPr/>
              <a:tblGrid>
                <a:gridCol w="1414997">
                  <a:extLst>
                    <a:ext uri="{9D8B030D-6E8A-4147-A177-3AD203B41FA5}">
                      <a16:colId xmlns:a16="http://schemas.microsoft.com/office/drawing/2014/main" val="2220475017"/>
                    </a:ext>
                  </a:extLst>
                </a:gridCol>
                <a:gridCol w="5538581">
                  <a:extLst>
                    <a:ext uri="{9D8B030D-6E8A-4147-A177-3AD203B41FA5}">
                      <a16:colId xmlns:a16="http://schemas.microsoft.com/office/drawing/2014/main" val="10985199"/>
                    </a:ext>
                  </a:extLst>
                </a:gridCol>
              </a:tblGrid>
              <a:tr h="45296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1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1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作用</a:t>
                      </a:r>
                      <a:endParaRPr lang="ja-JP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3582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-s</a:t>
                      </a:r>
                      <a:endParaRPr lang="en-US" altLang="zh-CN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显示每个文件的大小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781519"/>
                  </a:ext>
                </a:extLst>
              </a:tr>
              <a:tr h="466740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-S</a:t>
                      </a:r>
                      <a:r>
                        <a:rPr lang="en-US" sz="18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18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大写</a:t>
                      </a:r>
                      <a:r>
                        <a:rPr lang="en-US" sz="18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en-US" sz="2300" b="0" i="0" u="none" strike="noStrike" kern="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按文件的大小排序</a:t>
                      </a:r>
                      <a:endParaRPr lang="ja-JP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087418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-a</a:t>
                      </a:r>
                      <a:endParaRPr lang="en-US" altLang="zh-CN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显示目录中全部文件，包括隐藏文件</a:t>
                      </a:r>
                      <a:endParaRPr lang="ja-JP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694432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-l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使用长列表格式，显示文件详细信息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62284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-t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按文件修改的时间排序显示</a:t>
                      </a:r>
                      <a:endParaRPr lang="ja-JP" alt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94857"/>
                  </a:ext>
                </a:extLst>
              </a:tr>
              <a:tr h="804623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5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-F</a:t>
                      </a:r>
                      <a:endParaRPr lang="en-US" altLang="zh-CN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显示文件类型描述符。</a:t>
                      </a: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为可执行的普通文件，</a:t>
                      </a:r>
                      <a:r>
                        <a:rPr lang="en-US" altLang="ja-JP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ja-JP" altLang="en-US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为目录文件</a:t>
                      </a:r>
                      <a:r>
                        <a:rPr lang="en-US" altLang="ja-JP" sz="2300" b="0" i="0" u="none" strike="noStrike" kern="5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lang="ja-JP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10" marR="150710" marT="2093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2945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12D2FA6B-317D-4164-B864-3A80F1CCEEB1}"/>
              </a:ext>
            </a:extLst>
          </p:cNvPr>
          <p:cNvSpPr txBox="1"/>
          <p:nvPr/>
        </p:nvSpPr>
        <p:spPr>
          <a:xfrm>
            <a:off x="5248265" y="179842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en-US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4-1 ls</a:t>
            </a:r>
            <a:r>
              <a:rPr lang="ar-SA" altLang="zh-CN" sz="1800" kern="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命令的选项及作用</a:t>
            </a:r>
            <a:endParaRPr lang="zh-CN" altLang="zh-CN" sz="1800" kern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1">
            <a:extLst>
              <a:ext uri="{FF2B5EF4-FFF2-40B4-BE49-F238E27FC236}">
                <a16:creationId xmlns:a16="http://schemas.microsoft.com/office/drawing/2014/main" id="{1D7639D0-A730-45AA-B5F5-4D19B2D9A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0039" y="644658"/>
            <a:ext cx="8911687" cy="6293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 </a:t>
            </a:r>
            <a:r>
              <a:rPr lang="en-US" altLang="zh-CN" sz="2800" dirty="0"/>
              <a:t>4</a:t>
            </a:r>
            <a:r>
              <a:rPr lang="zh-CN" altLang="en-US" sz="2800" dirty="0"/>
              <a:t>.6.4 du命令</a:t>
            </a:r>
          </a:p>
        </p:txBody>
      </p:sp>
      <p:sp>
        <p:nvSpPr>
          <p:cNvPr id="88066" name="内容占位符 2">
            <a:extLst>
              <a:ext uri="{FF2B5EF4-FFF2-40B4-BE49-F238E27FC236}">
                <a16:creationId xmlns:a16="http://schemas.microsoft.com/office/drawing/2014/main" id="{3CFDCFF5-2FC7-4051-B1C6-1F034130DA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60439" y="1640440"/>
            <a:ext cx="8915400" cy="104111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【功能】查看当前目录下所有文件及目录的信息。</a:t>
            </a:r>
          </a:p>
          <a:p>
            <a:r>
              <a:rPr lang="zh-CN" altLang="en-US" sz="2400" dirty="0"/>
              <a:t>【格式】du  [选项]</a:t>
            </a:r>
          </a:p>
        </p:txBody>
      </p:sp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D981AAF8-5CED-464D-8B63-0AC680834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942608"/>
              </p:ext>
            </p:extLst>
          </p:nvPr>
        </p:nvGraphicFramePr>
        <p:xfrm>
          <a:off x="2624404" y="2893282"/>
          <a:ext cx="6899739" cy="242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06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0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-a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列出所有文件及目录的大小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0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-h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Mb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等形式显示文件或目录的大小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68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-b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显示目录和文件的大小，以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为单位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-c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最后加上一个总计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只列出各文件大小的总和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值计算属于同一个文件系统的文件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内容占位符 -2147482587">
            <a:extLst>
              <a:ext uri="{FF2B5EF4-FFF2-40B4-BE49-F238E27FC236}">
                <a16:creationId xmlns:a16="http://schemas.microsoft.com/office/drawing/2014/main" id="{8F0AE08A-B40B-4011-8D15-ACE7E81009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9726" y="559802"/>
            <a:ext cx="7294561" cy="4923526"/>
          </a:xfrm>
          <a:solidFill>
            <a:srgbClr val="FFFFFF"/>
          </a:solidFill>
        </p:spPr>
      </p:pic>
      <p:sp>
        <p:nvSpPr>
          <p:cNvPr id="89091" name="文本框 3">
            <a:extLst>
              <a:ext uri="{FF2B5EF4-FFF2-40B4-BE49-F238E27FC236}">
                <a16:creationId xmlns:a16="http://schemas.microsoft.com/office/drawing/2014/main" id="{59AAF971-9A88-42F0-A8CD-BAC94D2A7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077" y="5672012"/>
            <a:ext cx="29498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-44 du命令的执行过程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标题 1">
            <a:extLst>
              <a:ext uri="{FF2B5EF4-FFF2-40B4-BE49-F238E27FC236}">
                <a16:creationId xmlns:a16="http://schemas.microsoft.com/office/drawing/2014/main" id="{53C23757-DE44-4637-A9C8-2EA09F084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0588" y="647520"/>
            <a:ext cx="8911687" cy="59851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.6.5 fsck命令</a:t>
            </a:r>
          </a:p>
        </p:txBody>
      </p:sp>
      <p:sp>
        <p:nvSpPr>
          <p:cNvPr id="90114" name="内容占位符 2">
            <a:extLst>
              <a:ext uri="{FF2B5EF4-FFF2-40B4-BE49-F238E27FC236}">
                <a16:creationId xmlns:a16="http://schemas.microsoft.com/office/drawing/2014/main" id="{A9DFBA13-7865-4653-A09C-D58A2F3AC8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26875" y="1246035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【功能】硬盘检测。该命令只能由root用户来执行，通过命令执行来检测硬盘是否有问题。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【格式】fsck  分区名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【举例】在终端下输入命令fsck  /dev/sda1，观察执行的结果。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>
            <a:extLst>
              <a:ext uri="{FF2B5EF4-FFF2-40B4-BE49-F238E27FC236}">
                <a16:creationId xmlns:a16="http://schemas.microsoft.com/office/drawing/2014/main" id="{E7745C92-4805-46A1-9B10-4E3C235A8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008" y="632109"/>
            <a:ext cx="8911687" cy="629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.7关机重启命令</a:t>
            </a:r>
          </a:p>
        </p:txBody>
      </p:sp>
      <p:sp>
        <p:nvSpPr>
          <p:cNvPr id="91138" name="内容占位符 2">
            <a:extLst>
              <a:ext uri="{FF2B5EF4-FFF2-40B4-BE49-F238E27FC236}">
                <a16:creationId xmlns:a16="http://schemas.microsoft.com/office/drawing/2014/main" id="{BD37DAB3-7D9A-4C43-BA7D-B01B5563CE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13860" y="1630167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.7.1 shutdown命令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.7.2 halt命令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.7.3 poweroff命令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.7.4 reboot命令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.7.5 init命令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>
            <a:extLst>
              <a:ext uri="{FF2B5EF4-FFF2-40B4-BE49-F238E27FC236}">
                <a16:creationId xmlns:a16="http://schemas.microsoft.com/office/drawing/2014/main" id="{776CC412-6C52-4E16-8353-E507C9D52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6106" y="669466"/>
            <a:ext cx="8911687" cy="71165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.7.1 shutdown命令</a:t>
            </a:r>
          </a:p>
        </p:txBody>
      </p:sp>
      <p:sp>
        <p:nvSpPr>
          <p:cNvPr id="92162" name="内容占位符 2">
            <a:extLst>
              <a:ext uri="{FF2B5EF4-FFF2-40B4-BE49-F238E27FC236}">
                <a16:creationId xmlns:a16="http://schemas.microsoft.com/office/drawing/2014/main" id="{5C66DCA6-4E4D-4719-BCB3-922BD886A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16600" y="1540189"/>
            <a:ext cx="8915400" cy="2271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【功能】安全关机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【格式】shutdown  [选项]  [时间]  [警告信息]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【说明】要使用这个命令关闭系统，必须首先保证是root用户，否则使用su命令改变为root用户，再使用该命令。</a:t>
            </a:r>
          </a:p>
        </p:txBody>
      </p:sp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BCB748F1-AAC5-4886-AB42-9BD195C0D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678765"/>
              </p:ext>
            </p:extLst>
          </p:nvPr>
        </p:nvGraphicFramePr>
        <p:xfrm>
          <a:off x="4697874" y="3970777"/>
          <a:ext cx="4559141" cy="2419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95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-h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将系统服务停掉然后安全关机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-r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将系统服务停掉然后安全重启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-k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不真正关机，只是发出警告信息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在规定的时间后关机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内容占位符 2">
            <a:extLst>
              <a:ext uri="{FF2B5EF4-FFF2-40B4-BE49-F238E27FC236}">
                <a16:creationId xmlns:a16="http://schemas.microsoft.com/office/drawing/2014/main" id="{18D36F7B-B919-4FB8-8AD9-AC994DAAD4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7977" y="736313"/>
            <a:ext cx="9603893" cy="40000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【举例】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系统在2分钟后关机。输入命令：shutdown –h  +2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系统在22:00准时关机。输入命令：shutdown –h 22:00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系统在1分钟后重启，并通知用户进行保存操作。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输入命令：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shutdown  –r  +1  “system will be reboot after 1 minuter.”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标题 1">
            <a:extLst>
              <a:ext uri="{FF2B5EF4-FFF2-40B4-BE49-F238E27FC236}">
                <a16:creationId xmlns:a16="http://schemas.microsoft.com/office/drawing/2014/main" id="{3DCDA377-394B-40CE-8EA6-779F7A5A8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023" y="500820"/>
            <a:ext cx="8911687" cy="70125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.7.2 halt命令</a:t>
            </a:r>
          </a:p>
        </p:txBody>
      </p:sp>
      <p:sp>
        <p:nvSpPr>
          <p:cNvPr id="94210" name="内容占位符 2">
            <a:extLst>
              <a:ext uri="{FF2B5EF4-FFF2-40B4-BE49-F238E27FC236}">
                <a16:creationId xmlns:a16="http://schemas.microsoft.com/office/drawing/2014/main" id="{E2299E1C-287D-41A6-8D3A-8F000062B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4699" y="1396351"/>
            <a:ext cx="8911687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【功能】关机。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【格式】halt  [选项]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【选项】常用的选项-f，用于控制强行关机。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【说明】halt命令单独使用，就等于执行了shutdown –h命令。停掉系统服务后安全关机。执行-f选项时，不调用shutdown命令直接进行强行关机。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>
            <a:extLst>
              <a:ext uri="{FF2B5EF4-FFF2-40B4-BE49-F238E27FC236}">
                <a16:creationId xmlns:a16="http://schemas.microsoft.com/office/drawing/2014/main" id="{C5F4F9DB-8539-4314-8633-347DBA05B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7168" y="634385"/>
            <a:ext cx="8911687" cy="64988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.7.3 poweroff命令</a:t>
            </a:r>
          </a:p>
        </p:txBody>
      </p:sp>
      <p:sp>
        <p:nvSpPr>
          <p:cNvPr id="95234" name="内容占位符 2">
            <a:extLst>
              <a:ext uri="{FF2B5EF4-FFF2-40B4-BE49-F238E27FC236}">
                <a16:creationId xmlns:a16="http://schemas.microsoft.com/office/drawing/2014/main" id="{8EFBA9C6-B2F6-410E-92B9-D03082EC5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73455" y="1483714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【功能】关机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【格式】poweroff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【说明】poweroff命令比较简单，直接使用该命令就可以实现关机操作。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>
            <a:extLst>
              <a:ext uri="{FF2B5EF4-FFF2-40B4-BE49-F238E27FC236}">
                <a16:creationId xmlns:a16="http://schemas.microsoft.com/office/drawing/2014/main" id="{7D4230D0-717C-40C2-A340-3E9A6D93E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6471" y="634384"/>
            <a:ext cx="8911687" cy="74235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.7.4 reboot命令</a:t>
            </a:r>
          </a:p>
        </p:txBody>
      </p:sp>
      <p:sp>
        <p:nvSpPr>
          <p:cNvPr id="96258" name="内容占位符 2">
            <a:extLst>
              <a:ext uri="{FF2B5EF4-FFF2-40B4-BE49-F238E27FC236}">
                <a16:creationId xmlns:a16="http://schemas.microsoft.com/office/drawing/2014/main" id="{10F9A99F-52B8-4CE3-BEBE-5D5692DAC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2633" y="154018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【功能】重新启动系统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【格式】reboot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【说明】reboot命令比较简单，直接使用该命令就可以实现系统的重启。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标题 1">
            <a:extLst>
              <a:ext uri="{FF2B5EF4-FFF2-40B4-BE49-F238E27FC236}">
                <a16:creationId xmlns:a16="http://schemas.microsoft.com/office/drawing/2014/main" id="{288F8028-ADA5-4101-ABD0-AB54D6FE1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7937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.7.5 init命令</a:t>
            </a:r>
          </a:p>
        </p:txBody>
      </p:sp>
      <p:sp>
        <p:nvSpPr>
          <p:cNvPr id="97282" name="内容占位符 2">
            <a:extLst>
              <a:ext uri="{FF2B5EF4-FFF2-40B4-BE49-F238E27FC236}">
                <a16:creationId xmlns:a16="http://schemas.microsoft.com/office/drawing/2014/main" id="{99E96345-E492-4467-80DD-E22E88A3B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6129" y="1417834"/>
            <a:ext cx="8711879" cy="41148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【功能】切换Ubuntu的运行级别</a:t>
            </a:r>
          </a:p>
          <a:p>
            <a:r>
              <a:rPr lang="zh-CN" altLang="en-US" sz="2400" dirty="0"/>
              <a:t>【格式】init  [运行级别]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【说明】init命令中的“运行级别”一共有7级。分别是从0~6</a:t>
            </a:r>
          </a:p>
          <a:p>
            <a:r>
              <a:rPr lang="zh-CN" altLang="en-US" sz="2400" dirty="0"/>
              <a:t>【举例】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</a:t>
            </a:r>
            <a:r>
              <a:rPr lang="zh-CN" altLang="en-US" sz="2400" dirty="0"/>
              <a:t>输入命令init 0，实现关机操作。</a:t>
            </a:r>
          </a:p>
          <a:p>
            <a:pPr marL="0" indent="0">
              <a:buNone/>
            </a:pPr>
            <a:r>
              <a:rPr lang="zh-CN" altLang="en-US" sz="2400" dirty="0"/>
              <a:t>               输入命令init 6，实现机器的重新启动。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框 3">
            <a:extLst>
              <a:ext uri="{FF2B5EF4-FFF2-40B4-BE49-F238E27FC236}">
                <a16:creationId xmlns:a16="http://schemas.microsoft.com/office/drawing/2014/main" id="{ABD9D005-F37E-4953-951C-8CA134FFE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812" y="5906267"/>
            <a:ext cx="2234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-3 ls命令的使用</a:t>
            </a:r>
          </a:p>
        </p:txBody>
      </p:sp>
      <p:pic>
        <p:nvPicPr>
          <p:cNvPr id="17409" name="图片 1">
            <a:extLst>
              <a:ext uri="{FF2B5EF4-FFF2-40B4-BE49-F238E27FC236}">
                <a16:creationId xmlns:a16="http://schemas.microsoft.com/office/drawing/2014/main" id="{AA00D346-225D-4341-B0DB-ADC69CF1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25" y="2059808"/>
            <a:ext cx="8194630" cy="38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0A4602FA-53F7-4740-A3DA-E2168AE1D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1368" y="582401"/>
            <a:ext cx="9323625" cy="12808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</a:rPr>
              <a:t>举例</a:t>
            </a:r>
            <a:r>
              <a:rPr lang="en-US" altLang="zh-CN" sz="2000" dirty="0">
                <a:solidFill>
                  <a:srgbClr val="FF0000"/>
                </a:solidFill>
              </a:rPr>
              <a:t>】</a:t>
            </a:r>
            <a:br>
              <a:rPr lang="en-US" altLang="zh-CN" sz="2000" dirty="0"/>
            </a:br>
            <a:r>
              <a:rPr lang="en-US" altLang="zh-CN" sz="2000" dirty="0"/>
              <a:t>1</a:t>
            </a:r>
            <a:r>
              <a:rPr lang="zh-CN" altLang="en-US" sz="2000" dirty="0"/>
              <a:t>、参数为普通文件时，显示的是文件的信息。如：命令</a:t>
            </a:r>
            <a:r>
              <a:rPr lang="en-US" altLang="zh-CN" sz="2000" dirty="0"/>
              <a:t>ls [–l] </a:t>
            </a:r>
            <a:r>
              <a:rPr lang="zh-CN" altLang="en-US" sz="2000" dirty="0"/>
              <a:t>文件名 </a:t>
            </a:r>
            <a:br>
              <a:rPr lang="zh-CN" altLang="en-US" sz="2000" dirty="0"/>
            </a:br>
            <a:r>
              <a:rPr lang="en-US" altLang="zh-CN" sz="2000" dirty="0"/>
              <a:t>2</a:t>
            </a:r>
            <a:r>
              <a:rPr lang="zh-CN" altLang="en-US" sz="2000" dirty="0"/>
              <a:t>、参数为目录时，显示指定目录下的文件列表信息。如：命令</a:t>
            </a:r>
            <a:r>
              <a:rPr lang="en-US" altLang="zh-CN" sz="2000" dirty="0"/>
              <a:t>ls </a:t>
            </a:r>
            <a:r>
              <a:rPr lang="zh-CN" altLang="en-US" sz="2000" dirty="0"/>
              <a:t>目录名 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标题 1">
            <a:extLst>
              <a:ext uri="{FF2B5EF4-FFF2-40B4-BE49-F238E27FC236}">
                <a16:creationId xmlns:a16="http://schemas.microsoft.com/office/drawing/2014/main" id="{27DA5FE7-2032-4A0C-9785-1ACF33EF3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64988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.8其它命令</a:t>
            </a:r>
          </a:p>
        </p:txBody>
      </p:sp>
      <p:sp>
        <p:nvSpPr>
          <p:cNvPr id="98306" name="内容占位符 2">
            <a:extLst>
              <a:ext uri="{FF2B5EF4-FFF2-40B4-BE49-F238E27FC236}">
                <a16:creationId xmlns:a16="http://schemas.microsoft.com/office/drawing/2014/main" id="{2C9D9D75-3557-46F0-A924-737A804D79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.8.1 echo命令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.8.2 more命令和less命令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.8.3 help命令和man命令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.8.4 cal命令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.8.5 date命令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标题 1">
            <a:extLst>
              <a:ext uri="{FF2B5EF4-FFF2-40B4-BE49-F238E27FC236}">
                <a16:creationId xmlns:a16="http://schemas.microsoft.com/office/drawing/2014/main" id="{36E28404-211B-4040-964F-83A7E8BC9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2925" y="624110"/>
            <a:ext cx="8911687" cy="75262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.8.1 echo命令</a:t>
            </a:r>
          </a:p>
        </p:txBody>
      </p:sp>
      <p:sp>
        <p:nvSpPr>
          <p:cNvPr id="99330" name="内容占位符 2">
            <a:extLst>
              <a:ext uri="{FF2B5EF4-FFF2-40B4-BE49-F238E27FC236}">
                <a16:creationId xmlns:a16="http://schemas.microsoft.com/office/drawing/2014/main" id="{64E9E13D-0A23-4971-BF2C-BF91DA05D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9212" y="1376737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【功能】显示命令行中的字符串。主要用于输出提示信息。</a:t>
            </a:r>
          </a:p>
          <a:p>
            <a:r>
              <a:rPr lang="zh-CN" altLang="en-US" sz="2400" dirty="0"/>
              <a:t>【格式】echo  [选项]  [字符串]</a:t>
            </a:r>
          </a:p>
          <a:p>
            <a:r>
              <a:rPr lang="zh-CN" altLang="en-US" sz="2400" dirty="0"/>
              <a:t>【选项】-n：表示输出字符串后，光标不换行。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内容占位符 -2147482586">
            <a:extLst>
              <a:ext uri="{FF2B5EF4-FFF2-40B4-BE49-F238E27FC236}">
                <a16:creationId xmlns:a16="http://schemas.microsoft.com/office/drawing/2014/main" id="{5BBB7BE2-70E4-403C-933B-BE71C9B89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2640" y="727877"/>
            <a:ext cx="7249454" cy="4793517"/>
          </a:xfrm>
          <a:solidFill>
            <a:srgbClr val="FFFFFF"/>
          </a:solidFill>
        </p:spPr>
      </p:pic>
      <p:sp>
        <p:nvSpPr>
          <p:cNvPr id="100355" name="文本框 3">
            <a:extLst>
              <a:ext uri="{FF2B5EF4-FFF2-40B4-BE49-F238E27FC236}">
                <a16:creationId xmlns:a16="http://schemas.microsoft.com/office/drawing/2014/main" id="{BC75B3CF-56F0-4840-BCE7-B0F74654C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91" y="5705871"/>
            <a:ext cx="34339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-45 echo命令输出提示信息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>
            <a:extLst>
              <a:ext uri="{FF2B5EF4-FFF2-40B4-BE49-F238E27FC236}">
                <a16:creationId xmlns:a16="http://schemas.microsoft.com/office/drawing/2014/main" id="{8EDB9DD3-1976-4ED7-A87C-44ABF8EF0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2781" y="644659"/>
            <a:ext cx="8911687" cy="75262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.8.2 more命令和less命令</a:t>
            </a:r>
          </a:p>
        </p:txBody>
      </p:sp>
      <p:sp>
        <p:nvSpPr>
          <p:cNvPr id="101378" name="内容占位符 2">
            <a:extLst>
              <a:ext uri="{FF2B5EF4-FFF2-40B4-BE49-F238E27FC236}">
                <a16:creationId xmlns:a16="http://schemas.microsoft.com/office/drawing/2014/main" id="{0F4B9FE1-C7EF-412D-A3EF-3383158CE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1262" y="154018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【功能】对文件内容或者查询结果分屏显示。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【格式】more  [选项]  文件名less  [选项]  文件名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【说明】more命令可以单独使用，也可以配合其它命令和管道符“|”使用，将屏幕的信息以分屏的方式一页一页的进行显示，方便使用者逐页阅读，并且可以利用键盘的相关按键进行显示控制。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58BAC9DD-7318-45ED-BFFF-905DD9724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429770"/>
              </p:ext>
            </p:extLst>
          </p:nvPr>
        </p:nvGraphicFramePr>
        <p:xfrm>
          <a:off x="3943280" y="1449871"/>
          <a:ext cx="4460981" cy="1979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6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1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5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-p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不滚屏，清屏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17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将连续的空行压缩为一个空行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18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+n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从第</a:t>
                      </a:r>
                      <a:r>
                        <a:rPr lang="en-US" altLang="zh-CN" sz="20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20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行开始显示。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420" name="文本框 3">
            <a:extLst>
              <a:ext uri="{FF2B5EF4-FFF2-40B4-BE49-F238E27FC236}">
                <a16:creationId xmlns:a16="http://schemas.microsoft.com/office/drawing/2014/main" id="{D4C8B362-4939-45B4-95B3-30A583FC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159" y="3597525"/>
            <a:ext cx="2861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more命令中各选项的作用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内容占位符 2">
            <a:extLst>
              <a:ext uri="{FF2B5EF4-FFF2-40B4-BE49-F238E27FC236}">
                <a16:creationId xmlns:a16="http://schemas.microsoft.com/office/drawing/2014/main" id="{CE0B5E99-7B6E-4704-AAF0-4D017D196F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5778" y="736315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【举例】观察以下命令的执行过程，分析比较其区别。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more 文件名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cat 文件名 | more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less  文件名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>
            <a:extLst>
              <a:ext uri="{FF2B5EF4-FFF2-40B4-BE49-F238E27FC236}">
                <a16:creationId xmlns:a16="http://schemas.microsoft.com/office/drawing/2014/main" id="{243913B3-DC32-449C-8BF8-E202536BA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20314" y="634384"/>
            <a:ext cx="8911687" cy="86564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.8.3 help命令和man命令</a:t>
            </a:r>
          </a:p>
        </p:txBody>
      </p:sp>
      <p:sp>
        <p:nvSpPr>
          <p:cNvPr id="104450" name="内容占位符 2">
            <a:extLst>
              <a:ext uri="{FF2B5EF4-FFF2-40B4-BE49-F238E27FC236}">
                <a16:creationId xmlns:a16="http://schemas.microsoft.com/office/drawing/2014/main" id="{3AFAC33B-50FC-44F8-8BF9-58FBB51AF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07297" y="1335640"/>
            <a:ext cx="9284001" cy="41302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【功能】显示某个命令的格式用法。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【格式】help  命令名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              man  命令名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【举例】分别使用man命令和help命令查看pwd命令的用法。分别执行下面的命令，观察执行结果。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              man  pwd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               help   pwd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标题 1">
            <a:extLst>
              <a:ext uri="{FF2B5EF4-FFF2-40B4-BE49-F238E27FC236}">
                <a16:creationId xmlns:a16="http://schemas.microsoft.com/office/drawing/2014/main" id="{336B45B5-3994-481A-AD0A-0ED02530E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9492" y="659339"/>
            <a:ext cx="8911687" cy="77904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.8.4 cal命令</a:t>
            </a:r>
          </a:p>
        </p:txBody>
      </p:sp>
      <p:sp>
        <p:nvSpPr>
          <p:cNvPr id="105474" name="内容占位符 2">
            <a:extLst>
              <a:ext uri="{FF2B5EF4-FFF2-40B4-BE49-F238E27FC236}">
                <a16:creationId xmlns:a16="http://schemas.microsoft.com/office/drawing/2014/main" id="{D3D51FBA-6513-4689-BED1-53592F6EF8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9492" y="1438382"/>
            <a:ext cx="9374828" cy="313361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【功能】显示日历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【格式】cal  [选项  [月份 [年份] ]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【说明】cal命令的第三个部分[月份 [年份] ]中，如果命令中只标出一个参数，则代表年份（1-9999），显示该年的年历。使用两个参数，则表示月份及年份。第一个参数代表月份，第二个参数代表年份。cal命令也可以不带任何选项和参数，单独使用，则表示显示当前月的月历。</a:t>
            </a:r>
          </a:p>
        </p:txBody>
      </p:sp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D90B992C-4EE4-4701-9F57-D9D5C5497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258322"/>
              </p:ext>
            </p:extLst>
          </p:nvPr>
        </p:nvGraphicFramePr>
        <p:xfrm>
          <a:off x="3398865" y="4759649"/>
          <a:ext cx="6292939" cy="1182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27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选项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作用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7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-m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以星期一为每周的第一天方式显示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-j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以凯撒历显示，即以一月一日起的天数显示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7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-y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显示今年年历</a:t>
                      </a:r>
                    </a:p>
                  </a:txBody>
                  <a:tcPr marL="0" marR="0" marT="0" marB="1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内容占位符 -2147482575">
            <a:extLst>
              <a:ext uri="{FF2B5EF4-FFF2-40B4-BE49-F238E27FC236}">
                <a16:creationId xmlns:a16="http://schemas.microsoft.com/office/drawing/2014/main" id="{DBF09C18-27B3-42AF-9F83-168F0C431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80047" y="681270"/>
            <a:ext cx="6405742" cy="4921345"/>
          </a:xfrm>
          <a:solidFill>
            <a:srgbClr val="FFFFFF"/>
          </a:solidFill>
        </p:spPr>
      </p:pic>
      <p:sp>
        <p:nvSpPr>
          <p:cNvPr id="106499" name="文本框 4">
            <a:extLst>
              <a:ext uri="{FF2B5EF4-FFF2-40B4-BE49-F238E27FC236}">
                <a16:creationId xmlns:a16="http://schemas.microsoft.com/office/drawing/2014/main" id="{0CA6786A-34EE-4995-A66C-F91A7FEF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019" y="5602615"/>
            <a:ext cx="3443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-46 cal命令的执行过程举例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标题 1">
            <a:extLst>
              <a:ext uri="{FF2B5EF4-FFF2-40B4-BE49-F238E27FC236}">
                <a16:creationId xmlns:a16="http://schemas.microsoft.com/office/drawing/2014/main" id="{3CCE60F4-8034-4E08-B324-C5D7AF9A0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3055" y="652657"/>
            <a:ext cx="8911687" cy="58824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.8.5 date命令</a:t>
            </a:r>
          </a:p>
        </p:txBody>
      </p:sp>
      <p:sp>
        <p:nvSpPr>
          <p:cNvPr id="107522" name="内容占位符 2">
            <a:extLst>
              <a:ext uri="{FF2B5EF4-FFF2-40B4-BE49-F238E27FC236}">
                <a16:creationId xmlns:a16="http://schemas.microsoft.com/office/drawing/2014/main" id="{9628EB22-658D-4207-AF8D-C9F7D04E2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3055" y="1540189"/>
            <a:ext cx="944182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【功能】显示及设定系统的日期和时间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【格式】date  [选项]  显示时间格式（以+号开始，后边加格式）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               date  设定时间格式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【说明】date命令单独使用可以显示系统时间。如果要修改系统时间，必须取得root权限才能设定系统时间。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453</TotalTime>
  <Words>6070</Words>
  <Application>Microsoft Office PowerPoint</Application>
  <PresentationFormat>宽屏</PresentationFormat>
  <Paragraphs>566</Paragraphs>
  <Slides>104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4" baseType="lpstr">
      <vt:lpstr>等线</vt:lpstr>
      <vt:lpstr>宋体</vt:lpstr>
      <vt:lpstr>幼圆</vt:lpstr>
      <vt:lpstr>Arial</vt:lpstr>
      <vt:lpstr>Century Gothic</vt:lpstr>
      <vt:lpstr>Times New Roman</vt:lpstr>
      <vt:lpstr>Verdana</vt:lpstr>
      <vt:lpstr>Wingdings</vt:lpstr>
      <vt:lpstr>Wingdings 3</vt:lpstr>
      <vt:lpstr>丝状</vt:lpstr>
      <vt:lpstr>Ubuntu Linux 基础教程 （第2版  慕课版）</vt:lpstr>
      <vt:lpstr>第4章  Linux常用命令</vt:lpstr>
      <vt:lpstr>4.1 Linux命令 </vt:lpstr>
      <vt:lpstr> 4.1.1 Shell程序的启动</vt:lpstr>
      <vt:lpstr>PowerPoint 演示文稿</vt:lpstr>
      <vt:lpstr>4.1.2 命令的格式</vt:lpstr>
      <vt:lpstr>4.2目录操作基本命令  </vt:lpstr>
      <vt:lpstr>4.2.1 ls命令</vt:lpstr>
      <vt:lpstr>【举例】 1、参数为普通文件时，显示的是文件的信息。如：命令ls [–l] 文件名  2、参数为目录时，显示指定目录下的文件列表信息。如：命令ls 目录名  </vt:lpstr>
      <vt:lpstr>参数为空，即没有指定文件或目录时，显示当前目录中的文件列表信息。下面以命令ls -l为例，进行演示说明，如图4-4所示。</vt:lpstr>
      <vt:lpstr>PowerPoint 演示文稿</vt:lpstr>
      <vt:lpstr>4.2.2 cd命令</vt:lpstr>
      <vt:lpstr>PowerPoint 演示文稿</vt:lpstr>
      <vt:lpstr>4.2.3 pwd命令</vt:lpstr>
      <vt:lpstr>4.2.4 mkdir命令</vt:lpstr>
      <vt:lpstr>PowerPoint 演示文稿</vt:lpstr>
      <vt:lpstr>4.2.5 rmdir命令</vt:lpstr>
      <vt:lpstr>PowerPoint 演示文稿</vt:lpstr>
      <vt:lpstr>4.3 文件操作的基本命令</vt:lpstr>
      <vt:lpstr>4.3.1 touch命令</vt:lpstr>
      <vt:lpstr>4.3.2 cat命令</vt:lpstr>
      <vt:lpstr>PowerPoint 演示文稿</vt:lpstr>
      <vt:lpstr>【例2】cat命令中“-n”选项的作用。在当前目录下，输入命令 cat –n hello.txt，显示结果，如图4-12所示。</vt:lpstr>
      <vt:lpstr>【举例】利用cat命令新创建一个文件，文件名为username。如图4-13所示。</vt:lpstr>
      <vt:lpstr>【举例】已知当前目录下存在文件username，以及hello.txt，现在把这两个文件的内容合并输入到另一个文件中，该文件名为userhello。如图4-14所示。</vt:lpstr>
      <vt:lpstr>【举例】已知当前目录下存在文件username，以及hello.txt，现利用cat命令实现把hello.txt的内容追加到username文件的内容后面。如图4-15所示。</vt:lpstr>
      <vt:lpstr>4.3.3 cp命令</vt:lpstr>
      <vt:lpstr>例1，当前待拷贝的文件所在的目录层次结构为：/home/ubuntu/number.txt。现在要把number.txt文件拷贝到/home/ubuntu/dir1目录下，且拷贝后的文件名不变，仍为number.txt。</vt:lpstr>
      <vt:lpstr>例2，要求把目录结构中/home/ubuntu下的number.txt文件，拷贝到/home/ubuntu/dir1目录下，并且拷贝后的文件重新命名为newnumber.txt。执行过程如图4-17所示。</vt:lpstr>
      <vt:lpstr>例3，以安全询问的方式进行文件拷贝。把目录结构中/home/ubuntu下的number.txt文件以安全询问的方式拷贝到/home/ubuntu/dir1目录中。命令执行过程如图4-18所示。</vt:lpstr>
      <vt:lpstr>4.3.4 rm命令</vt:lpstr>
      <vt:lpstr>例1，删除指定文件。把目录结构中/home/ubuntu/dir1下的number.txt文件删除掉。执行过程如图4-19所示。</vt:lpstr>
      <vt:lpstr>例2，删除目录。设在/home/ubuntu/mydir是一个空目录，/home/ubuntu/dir1 是一个非空目录，利用rm命令，把它们删除掉。执行过程如图4-20所示。</vt:lpstr>
      <vt:lpstr>例3，以安全询问方式删除目录。在/home/ubuntu/目录下新建一个子目录newdir，以安全询问的方式进行该目录的删除。执行过程如图4-21所示。</vt:lpstr>
      <vt:lpstr>例4，结合使用通配符“*”，可以删除一类文件。例如，要删除当前目录下所有的以tx为首的文件。执行过程如图4-22所示。</vt:lpstr>
      <vt:lpstr>例5，利用一条rm命令一次性删除多个文件或者目录。文件名（目录名）之间要用空格隔开。</vt:lpstr>
      <vt:lpstr>4.3.5 mv命令</vt:lpstr>
      <vt:lpstr>【举例】当前number.txt文件所在的目录层次结构为：/home/ubuntu/number.txt。现在要把number.txt文件移动到/home/ubuntu/mydir目录下。执行过程如图4-24所示。</vt:lpstr>
      <vt:lpstr>4.3.6 chmod命令</vt:lpstr>
      <vt:lpstr>PowerPoint 演示文稿</vt:lpstr>
      <vt:lpstr>PowerPoint 演示文稿</vt:lpstr>
      <vt:lpstr>PowerPoint 演示文稿</vt:lpstr>
      <vt:lpstr>4.4文件处理命令</vt:lpstr>
      <vt:lpstr>4.4.1 grep命令</vt:lpstr>
      <vt:lpstr>例1，已知在当前目录下有普通文件hello.txt，利用grep命令查找该文件中的字符串“hello”。执行过程如图4-26所示。</vt:lpstr>
      <vt:lpstr>例2，要使grep的查找不分区大小写，可以加上“-i”的选项。执行过程如图4-27所示。</vt:lpstr>
      <vt:lpstr>4.4.2 head命令</vt:lpstr>
      <vt:lpstr>【举例】假设已知在当前目录下有普通文件hello.txt，显示该文件的最初2行内容。执行过程如图4-28所示。</vt:lpstr>
      <vt:lpstr>4.4.3 tail命令</vt:lpstr>
      <vt:lpstr>【举例】显示当前目录下hello.txt文件的结尾1行的文件内容。执行过程如图4-29所示。</vt:lpstr>
      <vt:lpstr>4.4.4 wc命令</vt:lpstr>
      <vt:lpstr>【举例】利用wc命令统计当前目录下hello.txt文件中有多少行？单词数是多少？字符数是多少？执行过程如图4-30所示。</vt:lpstr>
      <vt:lpstr>4.4.5 sort命令</vt:lpstr>
      <vt:lpstr>【举例】已知当前目录下有文件hello.txt，根据文件中的第二列来将hello.txt 文件进行排序后输出。sort命令进行文件内容的排序显示，如图4-31所示。</vt:lpstr>
      <vt:lpstr>4.4.6 find命令</vt:lpstr>
      <vt:lpstr>4.4.7 which命令</vt:lpstr>
      <vt:lpstr>4.4.8 whereis命令</vt:lpstr>
      <vt:lpstr>【举例】使用whereis命令执行查找passwd命令，执行过程如图4-36所示。</vt:lpstr>
      <vt:lpstr>4.4.9 locate命令</vt:lpstr>
      <vt:lpstr>4.5 压缩备份基本命令</vt:lpstr>
      <vt:lpstr>4.5.1 bzip2命令和bunzip2命令</vt:lpstr>
      <vt:lpstr>例1：利用bzip2命令和bunzip2命令对当前目录下的文件hello.txt进行压缩和解压操作。执行过程如图4-37所示。</vt:lpstr>
      <vt:lpstr>例2：利用bzip2、bunzip2命令对当前目录下的两个文件hello.txt、number.txt进行压缩和解压操作。执行过程如图4-38所示。</vt:lpstr>
      <vt:lpstr>4.5.2 gzip命令</vt:lpstr>
      <vt:lpstr>【举例】利用gzip命令对当前目录下的文件hello.txt进行文件压缩和解压。执行过程如图4-39所示。</vt:lpstr>
      <vt:lpstr>4.5.3 unzip命令</vt:lpstr>
      <vt:lpstr>【举例】</vt:lpstr>
      <vt:lpstr>4.5.4 zcat命令和bzcat命令 </vt:lpstr>
      <vt:lpstr>PowerPoint 演示文稿</vt:lpstr>
      <vt:lpstr>4.5.5 tar命令</vt:lpstr>
      <vt:lpstr>常用的典型操作：</vt:lpstr>
      <vt:lpstr>PowerPoint 演示文稿</vt:lpstr>
      <vt:lpstr>PowerPoint 演示文稿</vt:lpstr>
      <vt:lpstr>4.6磁盘操作命令</vt:lpstr>
      <vt:lpstr>4.6.1 mount命令</vt:lpstr>
      <vt:lpstr>各选项的详细说明</vt:lpstr>
      <vt:lpstr>4.6.2 umount命令</vt:lpstr>
      <vt:lpstr>  4.6.3 df命令</vt:lpstr>
      <vt:lpstr>PowerPoint 演示文稿</vt:lpstr>
      <vt:lpstr>  4.6.4 du命令</vt:lpstr>
      <vt:lpstr>PowerPoint 演示文稿</vt:lpstr>
      <vt:lpstr>4.6.5 fsck命令</vt:lpstr>
      <vt:lpstr>4.7关机重启命令</vt:lpstr>
      <vt:lpstr>4.7.1 shutdown命令</vt:lpstr>
      <vt:lpstr>PowerPoint 演示文稿</vt:lpstr>
      <vt:lpstr> 4.7.2 halt命令</vt:lpstr>
      <vt:lpstr>4.7.3 poweroff命令</vt:lpstr>
      <vt:lpstr>4.7.4 reboot命令</vt:lpstr>
      <vt:lpstr>4.7.5 init命令</vt:lpstr>
      <vt:lpstr>4.8其它命令</vt:lpstr>
      <vt:lpstr>4.8.1 echo命令</vt:lpstr>
      <vt:lpstr>PowerPoint 演示文稿</vt:lpstr>
      <vt:lpstr> 4.8.2 more命令和less命令</vt:lpstr>
      <vt:lpstr>PowerPoint 演示文稿</vt:lpstr>
      <vt:lpstr>PowerPoint 演示文稿</vt:lpstr>
      <vt:lpstr> 4.8.3 help命令和man命令</vt:lpstr>
      <vt:lpstr> 4.8.4 cal命令</vt:lpstr>
      <vt:lpstr>PowerPoint 演示文稿</vt:lpstr>
      <vt:lpstr>4.8.5 date命令</vt:lpstr>
      <vt:lpstr>PowerPoint 演示文稿</vt:lpstr>
      <vt:lpstr>PowerPoint 演示文稿</vt:lpstr>
      <vt:lpstr>本章小结</vt:lpstr>
      <vt:lpstr>实验</vt:lpstr>
      <vt:lpstr>练习题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Ubuntu Linux 基础教程 （第2版  慕课版）</dc:title>
  <dc:creator>mhl</dc:creator>
  <cp:lastModifiedBy>mhl</cp:lastModifiedBy>
  <cp:revision>43</cp:revision>
  <dcterms:created xsi:type="dcterms:W3CDTF">2021-09-16T08:44:49Z</dcterms:created>
  <dcterms:modified xsi:type="dcterms:W3CDTF">2021-11-15T01:24:59Z</dcterms:modified>
</cp:coreProperties>
</file>